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9.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2"/>
  </p:notesMasterIdLst>
  <p:handoutMasterIdLst>
    <p:handoutMasterId r:id="rId33"/>
  </p:handoutMasterIdLst>
  <p:sldIdLst>
    <p:sldId id="265" r:id="rId2"/>
    <p:sldId id="270" r:id="rId3"/>
    <p:sldId id="300" r:id="rId4"/>
    <p:sldId id="281" r:id="rId5"/>
    <p:sldId id="279" r:id="rId6"/>
    <p:sldId id="277" r:id="rId7"/>
    <p:sldId id="280" r:id="rId8"/>
    <p:sldId id="278" r:id="rId9"/>
    <p:sldId id="284" r:id="rId10"/>
    <p:sldId id="282" r:id="rId11"/>
    <p:sldId id="283" r:id="rId12"/>
    <p:sldId id="285" r:id="rId13"/>
    <p:sldId id="299" r:id="rId14"/>
    <p:sldId id="286" r:id="rId15"/>
    <p:sldId id="287" r:id="rId16"/>
    <p:sldId id="288" r:id="rId17"/>
    <p:sldId id="289" r:id="rId18"/>
    <p:sldId id="290" r:id="rId19"/>
    <p:sldId id="291" r:id="rId20"/>
    <p:sldId id="301" r:id="rId21"/>
    <p:sldId id="292" r:id="rId22"/>
    <p:sldId id="294" r:id="rId23"/>
    <p:sldId id="295" r:id="rId24"/>
    <p:sldId id="296" r:id="rId25"/>
    <p:sldId id="297" r:id="rId26"/>
    <p:sldId id="298" r:id="rId27"/>
    <p:sldId id="302" r:id="rId28"/>
    <p:sldId id="303" r:id="rId29"/>
    <p:sldId id="304" r:id="rId30"/>
    <p:sldId id="272" r:id="rId31"/>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p15:clr>
            <a:srgbClr val="A4A3A4"/>
          </p15:clr>
        </p15:guide>
        <p15:guide id="2" pos="81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A748"/>
    <a:srgbClr val="38A765"/>
    <a:srgbClr val="89FFFF"/>
    <a:srgbClr val="656565"/>
    <a:srgbClr val="003374"/>
    <a:srgbClr val="8BFFFF"/>
    <a:srgbClr val="FBFDA1"/>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6" autoAdjust="0"/>
    <p:restoredTop sz="94665" autoAdjust="0"/>
  </p:normalViewPr>
  <p:slideViewPr>
    <p:cSldViewPr snapToGrid="0" snapToObjects="1">
      <p:cViewPr varScale="1">
        <p:scale>
          <a:sx n="55" d="100"/>
          <a:sy n="55" d="100"/>
        </p:scale>
        <p:origin x="1104" y="66"/>
      </p:cViewPr>
      <p:guideLst>
        <p:guide orient="horz" pos="2228"/>
        <p:guide pos="81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9" d="100"/>
          <a:sy n="89" d="100"/>
        </p:scale>
        <p:origin x="-3144"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C:\Users\v.cardinali\Desktop\analisi%20politiche%20di%20genere\datipercnel.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v.cardinali\Desktop\analisi%20politiche%20di%20genere\datipercnel.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v.cardinali\Desktop\analisi%20politiche%20di%20genere\datipercnel.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558573928259"/>
          <c:y val="0.18565981335666401"/>
          <c:w val="0.76626290463692004"/>
          <c:h val="0.69836030912802605"/>
        </c:manualLayout>
      </c:layout>
      <c:barChart>
        <c:barDir val="col"/>
        <c:grouping val="clustered"/>
        <c:varyColors val="0"/>
        <c:ser>
          <c:idx val="0"/>
          <c:order val="0"/>
          <c:tx>
            <c:strRef>
              <c:f>Foglio7!$B$11:$B$12</c:f>
              <c:strCache>
                <c:ptCount val="1"/>
                <c:pt idx="0">
                  <c:v>M</c:v>
                </c:pt>
              </c:strCache>
            </c:strRef>
          </c:tx>
          <c:invertIfNegative val="0"/>
          <c:cat>
            <c:strRef>
              <c:f>Foglio7!$A$13:$A$15</c:f>
              <c:strCache>
                <c:ptCount val="3"/>
                <c:pt idx="0">
                  <c:v>2008-2011</c:v>
                </c:pt>
                <c:pt idx="1">
                  <c:v>2011-2014</c:v>
                </c:pt>
                <c:pt idx="2">
                  <c:v>2014-2016</c:v>
                </c:pt>
              </c:strCache>
            </c:strRef>
          </c:cat>
          <c:val>
            <c:numRef>
              <c:f>Foglio7!$B$13:$B$15</c:f>
              <c:numCache>
                <c:formatCode>0.0%</c:formatCode>
                <c:ptCount val="3"/>
                <c:pt idx="0">
                  <c:v>-1.1581394354965699E-2</c:v>
                </c:pt>
                <c:pt idx="1">
                  <c:v>-9.86719054850645E-3</c:v>
                </c:pt>
                <c:pt idx="2">
                  <c:v>1.1120551355947699E-2</c:v>
                </c:pt>
              </c:numCache>
            </c:numRef>
          </c:val>
          <c:extLst>
            <c:ext xmlns:c16="http://schemas.microsoft.com/office/drawing/2014/chart" uri="{C3380CC4-5D6E-409C-BE32-E72D297353CC}">
              <c16:uniqueId val="{00000000-448D-46E8-82B4-E8F27756BA93}"/>
            </c:ext>
          </c:extLst>
        </c:ser>
        <c:ser>
          <c:idx val="1"/>
          <c:order val="1"/>
          <c:tx>
            <c:strRef>
              <c:f>Foglio7!$C$11:$C$12</c:f>
              <c:strCache>
                <c:ptCount val="1"/>
                <c:pt idx="0">
                  <c:v>F</c:v>
                </c:pt>
              </c:strCache>
            </c:strRef>
          </c:tx>
          <c:spPr>
            <a:solidFill>
              <a:schemeClr val="accent6">
                <a:lumMod val="75000"/>
              </a:schemeClr>
            </a:solidFill>
          </c:spPr>
          <c:invertIfNegative val="0"/>
          <c:cat>
            <c:strRef>
              <c:f>Foglio7!$A$13:$A$15</c:f>
              <c:strCache>
                <c:ptCount val="3"/>
                <c:pt idx="0">
                  <c:v>2008-2011</c:v>
                </c:pt>
                <c:pt idx="1">
                  <c:v>2011-2014</c:v>
                </c:pt>
                <c:pt idx="2">
                  <c:v>2014-2016</c:v>
                </c:pt>
              </c:strCache>
            </c:strRef>
          </c:cat>
          <c:val>
            <c:numRef>
              <c:f>Foglio7!$C$13:$C$15</c:f>
              <c:numCache>
                <c:formatCode>0.0%</c:formatCode>
                <c:ptCount val="3"/>
                <c:pt idx="0">
                  <c:v>-4.2891013554701199E-4</c:v>
                </c:pt>
                <c:pt idx="1">
                  <c:v>2.72057755704365E-3</c:v>
                </c:pt>
                <c:pt idx="2">
                  <c:v>1.0231995659261601E-2</c:v>
                </c:pt>
              </c:numCache>
            </c:numRef>
          </c:val>
          <c:extLst>
            <c:ext xmlns:c16="http://schemas.microsoft.com/office/drawing/2014/chart" uri="{C3380CC4-5D6E-409C-BE32-E72D297353CC}">
              <c16:uniqueId val="{00000001-448D-46E8-82B4-E8F27756BA93}"/>
            </c:ext>
          </c:extLst>
        </c:ser>
        <c:ser>
          <c:idx val="2"/>
          <c:order val="2"/>
          <c:tx>
            <c:strRef>
              <c:f>Foglio7!$D$11:$D$12</c:f>
              <c:strCache>
                <c:ptCount val="1"/>
                <c:pt idx="0">
                  <c:v>T</c:v>
                </c:pt>
              </c:strCache>
            </c:strRef>
          </c:tx>
          <c:spPr>
            <a:solidFill>
              <a:schemeClr val="bg1">
                <a:lumMod val="65000"/>
              </a:schemeClr>
            </a:solidFill>
          </c:spPr>
          <c:invertIfNegative val="0"/>
          <c:cat>
            <c:strRef>
              <c:f>Foglio7!$A$13:$A$15</c:f>
              <c:strCache>
                <c:ptCount val="3"/>
                <c:pt idx="0">
                  <c:v>2008-2011</c:v>
                </c:pt>
                <c:pt idx="1">
                  <c:v>2011-2014</c:v>
                </c:pt>
                <c:pt idx="2">
                  <c:v>2014-2016</c:v>
                </c:pt>
              </c:strCache>
            </c:strRef>
          </c:cat>
          <c:val>
            <c:numRef>
              <c:f>Foglio7!$D$13:$D$15</c:f>
              <c:numCache>
                <c:formatCode>0.0%</c:formatCode>
                <c:ptCount val="3"/>
                <c:pt idx="0">
                  <c:v>-7.1040332907966004E-3</c:v>
                </c:pt>
                <c:pt idx="1">
                  <c:v>-4.7102059337062402E-3</c:v>
                </c:pt>
                <c:pt idx="2">
                  <c:v>1.07482946009514E-2</c:v>
                </c:pt>
              </c:numCache>
            </c:numRef>
          </c:val>
          <c:extLst>
            <c:ext xmlns:c16="http://schemas.microsoft.com/office/drawing/2014/chart" uri="{C3380CC4-5D6E-409C-BE32-E72D297353CC}">
              <c16:uniqueId val="{00000002-448D-46E8-82B4-E8F27756BA93}"/>
            </c:ext>
          </c:extLst>
        </c:ser>
        <c:dLbls>
          <c:showLegendKey val="0"/>
          <c:showVal val="0"/>
          <c:showCatName val="0"/>
          <c:showSerName val="0"/>
          <c:showPercent val="0"/>
          <c:showBubbleSize val="0"/>
        </c:dLbls>
        <c:gapWidth val="150"/>
        <c:axId val="37120256"/>
        <c:axId val="37154816"/>
      </c:barChart>
      <c:catAx>
        <c:axId val="37120256"/>
        <c:scaling>
          <c:orientation val="minMax"/>
        </c:scaling>
        <c:delete val="0"/>
        <c:axPos val="b"/>
        <c:numFmt formatCode="General" sourceLinked="0"/>
        <c:majorTickMark val="out"/>
        <c:minorTickMark val="none"/>
        <c:tickLblPos val="low"/>
        <c:crossAx val="37154816"/>
        <c:crosses val="autoZero"/>
        <c:auto val="1"/>
        <c:lblAlgn val="ctr"/>
        <c:lblOffset val="100"/>
        <c:noMultiLvlLbl val="0"/>
      </c:catAx>
      <c:valAx>
        <c:axId val="37154816"/>
        <c:scaling>
          <c:orientation val="minMax"/>
          <c:max val="1.4999999999999999E-2"/>
          <c:min val="-2.5000000000000001E-2"/>
        </c:scaling>
        <c:delete val="0"/>
        <c:axPos val="l"/>
        <c:majorGridlines/>
        <c:numFmt formatCode="0.0%" sourceLinked="1"/>
        <c:majorTickMark val="out"/>
        <c:minorTickMark val="none"/>
        <c:tickLblPos val="nextTo"/>
        <c:crossAx val="37120256"/>
        <c:crosses val="autoZero"/>
        <c:crossBetween val="between"/>
        <c:majorUnit val="5.0000000000000001E-3"/>
      </c:valAx>
    </c:plotArea>
    <c:legend>
      <c:legendPos val="r"/>
      <c:overlay val="0"/>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558573928259"/>
          <c:y val="0.18565981335666401"/>
          <c:w val="0.76626290463692004"/>
          <c:h val="0.69836030912802605"/>
        </c:manualLayout>
      </c:layout>
      <c:barChart>
        <c:barDir val="col"/>
        <c:grouping val="clustered"/>
        <c:varyColors val="0"/>
        <c:ser>
          <c:idx val="0"/>
          <c:order val="0"/>
          <c:tx>
            <c:strRef>
              <c:f>Foglio7!$H$11:$H$12</c:f>
              <c:strCache>
                <c:ptCount val="1"/>
                <c:pt idx="0">
                  <c:v>M</c:v>
                </c:pt>
              </c:strCache>
            </c:strRef>
          </c:tx>
          <c:invertIfNegative val="0"/>
          <c:cat>
            <c:strRef>
              <c:f>Foglio7!$A$13:$A$15</c:f>
              <c:strCache>
                <c:ptCount val="3"/>
                <c:pt idx="0">
                  <c:v>2008-2011</c:v>
                </c:pt>
                <c:pt idx="1">
                  <c:v>2011-2014</c:v>
                </c:pt>
                <c:pt idx="2">
                  <c:v>2014-2016</c:v>
                </c:pt>
              </c:strCache>
            </c:strRef>
          </c:cat>
          <c:val>
            <c:numRef>
              <c:f>Foglio7!$H$13:$H$15</c:f>
              <c:numCache>
                <c:formatCode>0.0%</c:formatCode>
                <c:ptCount val="3"/>
                <c:pt idx="0">
                  <c:v>-1.7405024041637102E-2</c:v>
                </c:pt>
                <c:pt idx="1">
                  <c:v>-2.14957822046252E-2</c:v>
                </c:pt>
                <c:pt idx="2">
                  <c:v>1.4004301133208E-2</c:v>
                </c:pt>
              </c:numCache>
            </c:numRef>
          </c:val>
          <c:extLst>
            <c:ext xmlns:c16="http://schemas.microsoft.com/office/drawing/2014/chart" uri="{C3380CC4-5D6E-409C-BE32-E72D297353CC}">
              <c16:uniqueId val="{00000000-CB5B-43CB-89A6-F91F1032DE79}"/>
            </c:ext>
          </c:extLst>
        </c:ser>
        <c:ser>
          <c:idx val="1"/>
          <c:order val="1"/>
          <c:tx>
            <c:strRef>
              <c:f>Foglio7!$I$11:$I$12</c:f>
              <c:strCache>
                <c:ptCount val="1"/>
                <c:pt idx="0">
                  <c:v>F</c:v>
                </c:pt>
              </c:strCache>
            </c:strRef>
          </c:tx>
          <c:spPr>
            <a:solidFill>
              <a:schemeClr val="accent6">
                <a:lumMod val="75000"/>
              </a:schemeClr>
            </a:solidFill>
          </c:spPr>
          <c:invertIfNegative val="0"/>
          <c:cat>
            <c:strRef>
              <c:f>Foglio7!$A$13:$A$15</c:f>
              <c:strCache>
                <c:ptCount val="3"/>
                <c:pt idx="0">
                  <c:v>2008-2011</c:v>
                </c:pt>
                <c:pt idx="1">
                  <c:v>2011-2014</c:v>
                </c:pt>
                <c:pt idx="2">
                  <c:v>2014-2016</c:v>
                </c:pt>
              </c:strCache>
            </c:strRef>
          </c:cat>
          <c:val>
            <c:numRef>
              <c:f>Foglio7!$I$13:$I$15</c:f>
              <c:numCache>
                <c:formatCode>0.0%</c:formatCode>
                <c:ptCount val="3"/>
                <c:pt idx="0">
                  <c:v>-4.4350892779811898E-3</c:v>
                </c:pt>
                <c:pt idx="1">
                  <c:v>-9.4856894498770699E-3</c:v>
                </c:pt>
                <c:pt idx="2">
                  <c:v>8.74614624166818E-3</c:v>
                </c:pt>
              </c:numCache>
            </c:numRef>
          </c:val>
          <c:extLst>
            <c:ext xmlns:c16="http://schemas.microsoft.com/office/drawing/2014/chart" uri="{C3380CC4-5D6E-409C-BE32-E72D297353CC}">
              <c16:uniqueId val="{00000001-CB5B-43CB-89A6-F91F1032DE79}"/>
            </c:ext>
          </c:extLst>
        </c:ser>
        <c:ser>
          <c:idx val="2"/>
          <c:order val="2"/>
          <c:tx>
            <c:strRef>
              <c:f>Foglio7!$J$11:$J$12</c:f>
              <c:strCache>
                <c:ptCount val="1"/>
                <c:pt idx="0">
                  <c:v>T</c:v>
                </c:pt>
              </c:strCache>
            </c:strRef>
          </c:tx>
          <c:spPr>
            <a:solidFill>
              <a:schemeClr val="bg1">
                <a:lumMod val="65000"/>
              </a:schemeClr>
            </a:solidFill>
          </c:spPr>
          <c:invertIfNegative val="0"/>
          <c:cat>
            <c:strRef>
              <c:f>Foglio7!$A$13:$A$15</c:f>
              <c:strCache>
                <c:ptCount val="3"/>
                <c:pt idx="0">
                  <c:v>2008-2011</c:v>
                </c:pt>
                <c:pt idx="1">
                  <c:v>2011-2014</c:v>
                </c:pt>
                <c:pt idx="2">
                  <c:v>2014-2016</c:v>
                </c:pt>
              </c:strCache>
            </c:strRef>
          </c:cat>
          <c:val>
            <c:numRef>
              <c:f>Foglio7!$J$13:$J$15</c:f>
              <c:numCache>
                <c:formatCode>0.0%</c:formatCode>
                <c:ptCount val="3"/>
                <c:pt idx="0">
                  <c:v>-1.27661940618575E-2</c:v>
                </c:pt>
                <c:pt idx="1">
                  <c:v>-1.7088614485457999E-2</c:v>
                </c:pt>
                <c:pt idx="2">
                  <c:v>1.20284052698804E-2</c:v>
                </c:pt>
              </c:numCache>
            </c:numRef>
          </c:val>
          <c:extLst>
            <c:ext xmlns:c16="http://schemas.microsoft.com/office/drawing/2014/chart" uri="{C3380CC4-5D6E-409C-BE32-E72D297353CC}">
              <c16:uniqueId val="{00000002-CB5B-43CB-89A6-F91F1032DE79}"/>
            </c:ext>
          </c:extLst>
        </c:ser>
        <c:dLbls>
          <c:showLegendKey val="0"/>
          <c:showVal val="0"/>
          <c:showCatName val="0"/>
          <c:showSerName val="0"/>
          <c:showPercent val="0"/>
          <c:showBubbleSize val="0"/>
        </c:dLbls>
        <c:gapWidth val="150"/>
        <c:axId val="73676288"/>
        <c:axId val="73677824"/>
      </c:barChart>
      <c:catAx>
        <c:axId val="73676288"/>
        <c:scaling>
          <c:orientation val="minMax"/>
        </c:scaling>
        <c:delete val="0"/>
        <c:axPos val="b"/>
        <c:numFmt formatCode="General" sourceLinked="0"/>
        <c:majorTickMark val="out"/>
        <c:minorTickMark val="none"/>
        <c:tickLblPos val="low"/>
        <c:crossAx val="73677824"/>
        <c:crosses val="autoZero"/>
        <c:auto val="1"/>
        <c:lblAlgn val="ctr"/>
        <c:lblOffset val="100"/>
        <c:noMultiLvlLbl val="0"/>
      </c:catAx>
      <c:valAx>
        <c:axId val="73677824"/>
        <c:scaling>
          <c:orientation val="minMax"/>
          <c:max val="1.4999999999999999E-2"/>
          <c:min val="-2.5000000000000001E-2"/>
        </c:scaling>
        <c:delete val="0"/>
        <c:axPos val="l"/>
        <c:majorGridlines/>
        <c:numFmt formatCode="0.0%" sourceLinked="1"/>
        <c:majorTickMark val="out"/>
        <c:minorTickMark val="none"/>
        <c:tickLblPos val="nextTo"/>
        <c:crossAx val="73676288"/>
        <c:crosses val="autoZero"/>
        <c:crossBetween val="between"/>
      </c:valAx>
    </c:plotArea>
    <c:legend>
      <c:legendPos val="r"/>
      <c:overlay val="0"/>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358883939168894E-2"/>
          <c:y val="0.144201371995792"/>
          <c:w val="0.68211717416441797"/>
          <c:h val="0.70755571332805001"/>
        </c:manualLayout>
      </c:layout>
      <c:barChart>
        <c:barDir val="col"/>
        <c:grouping val="clustered"/>
        <c:varyColors val="0"/>
        <c:ser>
          <c:idx val="0"/>
          <c:order val="0"/>
          <c:tx>
            <c:strRef>
              <c:f>Foglio7!$K$11:$K$12</c:f>
              <c:strCache>
                <c:ptCount val="1"/>
                <c:pt idx="0">
                  <c:v>M Occupati</c:v>
                </c:pt>
              </c:strCache>
            </c:strRef>
          </c:tx>
          <c:invertIfNegative val="0"/>
          <c:cat>
            <c:strRef>
              <c:f>Foglio7!$A$13:$A$15</c:f>
              <c:strCache>
                <c:ptCount val="3"/>
                <c:pt idx="0">
                  <c:v>2008-2011</c:v>
                </c:pt>
                <c:pt idx="1">
                  <c:v>2011-2014</c:v>
                </c:pt>
                <c:pt idx="2">
                  <c:v>2014-2016</c:v>
                </c:pt>
              </c:strCache>
            </c:strRef>
          </c:cat>
          <c:val>
            <c:numRef>
              <c:f>Foglio7!$K$13:$K$15</c:f>
              <c:numCache>
                <c:formatCode>0.0%</c:formatCode>
                <c:ptCount val="3"/>
                <c:pt idx="0">
                  <c:v>-6.7037420334536899E-3</c:v>
                </c:pt>
                <c:pt idx="1">
                  <c:v>-5.3979117739964798E-3</c:v>
                </c:pt>
                <c:pt idx="2">
                  <c:v>5.8880813676228296E-3</c:v>
                </c:pt>
              </c:numCache>
            </c:numRef>
          </c:val>
          <c:extLst>
            <c:ext xmlns:c16="http://schemas.microsoft.com/office/drawing/2014/chart" uri="{C3380CC4-5D6E-409C-BE32-E72D297353CC}">
              <c16:uniqueId val="{00000000-EC14-44E0-8334-DB798E6AB69E}"/>
            </c:ext>
          </c:extLst>
        </c:ser>
        <c:ser>
          <c:idx val="1"/>
          <c:order val="1"/>
          <c:tx>
            <c:strRef>
              <c:f>Foglio7!$L$11:$L$12</c:f>
              <c:strCache>
                <c:ptCount val="1"/>
                <c:pt idx="0">
                  <c:v>M Media ore</c:v>
                </c:pt>
              </c:strCache>
            </c:strRef>
          </c:tx>
          <c:spPr>
            <a:solidFill>
              <a:schemeClr val="accent1">
                <a:lumMod val="40000"/>
                <a:lumOff val="60000"/>
              </a:schemeClr>
            </a:solidFill>
          </c:spPr>
          <c:invertIfNegative val="0"/>
          <c:cat>
            <c:strRef>
              <c:f>Foglio7!$A$13:$A$15</c:f>
              <c:strCache>
                <c:ptCount val="3"/>
                <c:pt idx="0">
                  <c:v>2008-2011</c:v>
                </c:pt>
                <c:pt idx="1">
                  <c:v>2011-2014</c:v>
                </c:pt>
                <c:pt idx="2">
                  <c:v>2014-2016</c:v>
                </c:pt>
              </c:strCache>
            </c:strRef>
          </c:cat>
          <c:val>
            <c:numRef>
              <c:f>Foglio7!$L$13:$L$15</c:f>
              <c:numCache>
                <c:formatCode>0.0%</c:formatCode>
                <c:ptCount val="3"/>
                <c:pt idx="0">
                  <c:v>-3.4922696340466699E-3</c:v>
                </c:pt>
                <c:pt idx="1">
                  <c:v>-6.5555525443664496E-3</c:v>
                </c:pt>
                <c:pt idx="2">
                  <c:v>1.49365988563809E-3</c:v>
                </c:pt>
              </c:numCache>
            </c:numRef>
          </c:val>
          <c:extLst>
            <c:ext xmlns:c16="http://schemas.microsoft.com/office/drawing/2014/chart" uri="{C3380CC4-5D6E-409C-BE32-E72D297353CC}">
              <c16:uniqueId val="{00000001-EC14-44E0-8334-DB798E6AB69E}"/>
            </c:ext>
          </c:extLst>
        </c:ser>
        <c:ser>
          <c:idx val="2"/>
          <c:order val="2"/>
          <c:tx>
            <c:strRef>
              <c:f>Foglio7!$M$11:$M$12</c:f>
              <c:strCache>
                <c:ptCount val="1"/>
                <c:pt idx="0">
                  <c:v>F Occupati</c:v>
                </c:pt>
              </c:strCache>
            </c:strRef>
          </c:tx>
          <c:spPr>
            <a:solidFill>
              <a:schemeClr val="accent6">
                <a:lumMod val="75000"/>
              </a:schemeClr>
            </a:solidFill>
            <a:ln>
              <a:noFill/>
            </a:ln>
          </c:spPr>
          <c:invertIfNegative val="0"/>
          <c:cat>
            <c:strRef>
              <c:f>Foglio7!$A$13:$A$15</c:f>
              <c:strCache>
                <c:ptCount val="3"/>
                <c:pt idx="0">
                  <c:v>2008-2011</c:v>
                </c:pt>
                <c:pt idx="1">
                  <c:v>2011-2014</c:v>
                </c:pt>
                <c:pt idx="2">
                  <c:v>2014-2016</c:v>
                </c:pt>
              </c:strCache>
            </c:strRef>
          </c:cat>
          <c:val>
            <c:numRef>
              <c:f>Foglio7!$M$13:$M$15</c:f>
              <c:numCache>
                <c:formatCode>0.0%</c:formatCode>
                <c:ptCount val="3"/>
                <c:pt idx="0">
                  <c:v>-2.48269147575308E-4</c:v>
                </c:pt>
                <c:pt idx="1">
                  <c:v>1.4883099252055499E-3</c:v>
                </c:pt>
                <c:pt idx="2">
                  <c:v>5.4176111477308598E-3</c:v>
                </c:pt>
              </c:numCache>
            </c:numRef>
          </c:val>
          <c:extLst>
            <c:ext xmlns:c16="http://schemas.microsoft.com/office/drawing/2014/chart" uri="{C3380CC4-5D6E-409C-BE32-E72D297353CC}">
              <c16:uniqueId val="{00000002-EC14-44E0-8334-DB798E6AB69E}"/>
            </c:ext>
          </c:extLst>
        </c:ser>
        <c:ser>
          <c:idx val="3"/>
          <c:order val="3"/>
          <c:tx>
            <c:strRef>
              <c:f>Foglio7!$N$11:$N$12</c:f>
              <c:strCache>
                <c:ptCount val="1"/>
                <c:pt idx="0">
                  <c:v>F Media ore</c:v>
                </c:pt>
              </c:strCache>
            </c:strRef>
          </c:tx>
          <c:spPr>
            <a:solidFill>
              <a:schemeClr val="accent6">
                <a:lumMod val="60000"/>
                <a:lumOff val="40000"/>
              </a:schemeClr>
            </a:solidFill>
          </c:spPr>
          <c:invertIfNegative val="0"/>
          <c:cat>
            <c:strRef>
              <c:f>Foglio7!$A$13:$A$15</c:f>
              <c:strCache>
                <c:ptCount val="3"/>
                <c:pt idx="0">
                  <c:v>2008-2011</c:v>
                </c:pt>
                <c:pt idx="1">
                  <c:v>2011-2014</c:v>
                </c:pt>
                <c:pt idx="2">
                  <c:v>2014-2016</c:v>
                </c:pt>
              </c:strCache>
            </c:strRef>
          </c:cat>
          <c:val>
            <c:numRef>
              <c:f>Foglio7!$N$13:$N$15</c:f>
              <c:numCache>
                <c:formatCode>0.0%</c:formatCode>
                <c:ptCount val="3"/>
                <c:pt idx="0">
                  <c:v>-2.3219132467818702E-3</c:v>
                </c:pt>
                <c:pt idx="1">
                  <c:v>-6.6234600923006596E-3</c:v>
                </c:pt>
                <c:pt idx="2">
                  <c:v>-7.7094713111142295E-4</c:v>
                </c:pt>
              </c:numCache>
            </c:numRef>
          </c:val>
          <c:extLst>
            <c:ext xmlns:c16="http://schemas.microsoft.com/office/drawing/2014/chart" uri="{C3380CC4-5D6E-409C-BE32-E72D297353CC}">
              <c16:uniqueId val="{00000003-EC14-44E0-8334-DB798E6AB69E}"/>
            </c:ext>
          </c:extLst>
        </c:ser>
        <c:dLbls>
          <c:showLegendKey val="0"/>
          <c:showVal val="0"/>
          <c:showCatName val="0"/>
          <c:showSerName val="0"/>
          <c:showPercent val="0"/>
          <c:showBubbleSize val="0"/>
        </c:dLbls>
        <c:gapWidth val="150"/>
        <c:axId val="39855232"/>
        <c:axId val="39856768"/>
      </c:barChart>
      <c:catAx>
        <c:axId val="39855232"/>
        <c:scaling>
          <c:orientation val="minMax"/>
        </c:scaling>
        <c:delete val="0"/>
        <c:axPos val="b"/>
        <c:numFmt formatCode="General" sourceLinked="0"/>
        <c:majorTickMark val="out"/>
        <c:minorTickMark val="none"/>
        <c:tickLblPos val="low"/>
        <c:crossAx val="39856768"/>
        <c:crosses val="autoZero"/>
        <c:auto val="1"/>
        <c:lblAlgn val="ctr"/>
        <c:lblOffset val="100"/>
        <c:noMultiLvlLbl val="0"/>
      </c:catAx>
      <c:valAx>
        <c:axId val="39856768"/>
        <c:scaling>
          <c:orientation val="minMax"/>
          <c:max val="1.4999999999999999E-2"/>
          <c:min val="-2.5000000000000001E-2"/>
        </c:scaling>
        <c:delete val="0"/>
        <c:axPos val="l"/>
        <c:majorGridlines/>
        <c:numFmt formatCode="0.0%" sourceLinked="1"/>
        <c:majorTickMark val="out"/>
        <c:minorTickMark val="none"/>
        <c:tickLblPos val="nextTo"/>
        <c:crossAx val="39855232"/>
        <c:crosses val="autoZero"/>
        <c:crossBetween val="between"/>
      </c:valAx>
    </c:plotArea>
    <c:legend>
      <c:legendPos val="r"/>
      <c:layout>
        <c:manualLayout>
          <c:xMode val="edge"/>
          <c:yMode val="edge"/>
          <c:x val="0.79399262155167705"/>
          <c:y val="0.35458817647794"/>
          <c:w val="0.17135233557060001"/>
          <c:h val="0.38270716160479901"/>
        </c:manualLayout>
      </c:layout>
      <c:overlay val="0"/>
    </c:legend>
    <c:plotVisOnly val="1"/>
    <c:dispBlanksAs val="gap"/>
    <c:showDLblsOverMax val="0"/>
  </c:chart>
  <c:spPr>
    <a:ln>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dirty="0">
              <a:latin typeface="Helvetica"/>
            </a:endParaRPr>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5FB733-7315-DD40-81B6-FC35C19B47D2}" type="datetime1">
              <a:rPr lang="it-IT" smtClean="0">
                <a:latin typeface="Helvetica"/>
              </a:rPr>
              <a:pPr/>
              <a:t>06/12/2017</a:t>
            </a:fld>
            <a:endParaRPr lang="it-IT" dirty="0">
              <a:latin typeface="Helvetica"/>
            </a:endParaRPr>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dirty="0">
              <a:latin typeface="Helvetica"/>
            </a:endParaRPr>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95F477-EC7C-D145-A84E-39C9EBA5C2E6}" type="slidenum">
              <a:rPr lang="it-IT" smtClean="0">
                <a:latin typeface="Helvetica"/>
              </a:rPr>
              <a:pPr/>
              <a:t>‹N›</a:t>
            </a:fld>
            <a:endParaRPr lang="it-IT" dirty="0">
              <a:latin typeface="Helvetica"/>
            </a:endParaRPr>
          </a:p>
        </p:txBody>
      </p:sp>
    </p:spTree>
    <p:extLst>
      <p:ext uri="{BB962C8B-B14F-4D97-AF65-F5344CB8AC3E}">
        <p14:creationId xmlns:p14="http://schemas.microsoft.com/office/powerpoint/2010/main" val="215290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a:defRPr>
            </a:lvl1pPr>
          </a:lstStyle>
          <a:p>
            <a:endParaRPr lang="it-IT" dirty="0"/>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a:defRPr>
            </a:lvl1pPr>
          </a:lstStyle>
          <a:p>
            <a:fld id="{9BF323F7-6F52-624E-84F6-F37DA69B1E93}" type="datetime1">
              <a:rPr lang="it-IT" smtClean="0"/>
              <a:pPr/>
              <a:t>06/12/2017</a:t>
            </a:fld>
            <a:endParaRPr lang="it-IT" dirty="0"/>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a:defRPr>
            </a:lvl1pPr>
          </a:lstStyle>
          <a:p>
            <a:endParaRPr lang="it-IT" dirty="0"/>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a:defRPr>
            </a:lvl1pPr>
          </a:lstStyle>
          <a:p>
            <a:fld id="{DA280DA7-F92A-7648-8B91-6C07C9FC28D7}" type="slidenum">
              <a:rPr lang="it-IT" smtClean="0"/>
              <a:pPr/>
              <a:t>‹N›</a:t>
            </a:fld>
            <a:endParaRPr lang="it-IT" dirty="0"/>
          </a:p>
        </p:txBody>
      </p:sp>
    </p:spTree>
    <p:extLst>
      <p:ext uri="{BB962C8B-B14F-4D97-AF65-F5344CB8AC3E}">
        <p14:creationId xmlns:p14="http://schemas.microsoft.com/office/powerpoint/2010/main" val="36196491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Helvetica"/>
        <a:ea typeface="+mn-ea"/>
        <a:cs typeface="+mn-cs"/>
      </a:defRPr>
    </a:lvl1pPr>
    <a:lvl2pPr marL="457200" algn="l" defTabSz="457200" rtl="0" eaLnBrk="1" latinLnBrk="0" hangingPunct="1">
      <a:defRPr sz="1200" kern="1200">
        <a:solidFill>
          <a:schemeClr val="tx1"/>
        </a:solidFill>
        <a:latin typeface="Helvetica"/>
        <a:ea typeface="+mn-ea"/>
        <a:cs typeface="+mn-cs"/>
      </a:defRPr>
    </a:lvl2pPr>
    <a:lvl3pPr marL="914400" algn="l" defTabSz="457200" rtl="0" eaLnBrk="1" latinLnBrk="0" hangingPunct="1">
      <a:defRPr sz="1200" kern="1200">
        <a:solidFill>
          <a:schemeClr val="tx1"/>
        </a:solidFill>
        <a:latin typeface="Helvetica"/>
        <a:ea typeface="+mn-ea"/>
        <a:cs typeface="+mn-cs"/>
      </a:defRPr>
    </a:lvl3pPr>
    <a:lvl4pPr marL="1371600" algn="l" defTabSz="457200" rtl="0" eaLnBrk="1" latinLnBrk="0" hangingPunct="1">
      <a:defRPr sz="1200" kern="1200">
        <a:solidFill>
          <a:schemeClr val="tx1"/>
        </a:solidFill>
        <a:latin typeface="Helvetica"/>
        <a:ea typeface="+mn-ea"/>
        <a:cs typeface="+mn-cs"/>
      </a:defRPr>
    </a:lvl4pPr>
    <a:lvl5pPr marL="1828800" algn="l" defTabSz="457200" rtl="0" eaLnBrk="1" latinLnBrk="0" hangingPunct="1">
      <a:defRPr sz="1200" kern="1200">
        <a:solidFill>
          <a:schemeClr val="tx1"/>
        </a:solidFill>
        <a:latin typeface="Helvetica"/>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1</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10</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11</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12</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14</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19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2</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20</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21</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22</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23</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24</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29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3</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30</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pPr/>
              <a:t>4</a:t>
            </a:fld>
            <a:endParaRPr lang="it-IT" dirty="0"/>
          </a:p>
        </p:txBody>
      </p:sp>
    </p:spTree>
    <p:extLst>
      <p:ext uri="{BB962C8B-B14F-4D97-AF65-F5344CB8AC3E}">
        <p14:creationId xmlns:p14="http://schemas.microsoft.com/office/powerpoint/2010/main" val="562783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5</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6</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7</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8</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280DA7-F92A-7648-8B91-6C07C9FC28D7}" type="slidenum">
              <a:rPr lang="it-IT" smtClean="0">
                <a:solidFill>
                  <a:prstClr val="black"/>
                </a:solidFill>
              </a:rPr>
              <a:pPr/>
              <a:t>9</a:t>
            </a:fld>
            <a:endParaRPr lang="it-IT" dirty="0">
              <a:solidFill>
                <a:prstClr val="black"/>
              </a:solidFill>
            </a:endParaRPr>
          </a:p>
        </p:txBody>
      </p:sp>
    </p:spTree>
    <p:extLst>
      <p:ext uri="{BB962C8B-B14F-4D97-AF65-F5344CB8AC3E}">
        <p14:creationId xmlns:p14="http://schemas.microsoft.com/office/powerpoint/2010/main" val="562783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632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8" name="Rettangolo 2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hasCustomPrompt="1"/>
          </p:nvPr>
        </p:nvSpPr>
        <p:spPr/>
        <p:txBody>
          <a:bodyPr/>
          <a:lstStyle>
            <a:lvl1pPr>
              <a:defRPr b="1">
                <a:solidFill>
                  <a:schemeClr val="accent5"/>
                </a:solidFill>
              </a:defRPr>
            </a:lvl1pPr>
          </a:lstStyle>
          <a:p>
            <a:r>
              <a:rPr lang="it-IT" dirty="0"/>
              <a:t>FARE CLIC PER MODIFICARE STILE</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11" name="Segnaposto testo 2"/>
          <p:cNvSpPr>
            <a:spLocks noGrp="1"/>
          </p:cNvSpPr>
          <p:nvPr>
            <p:ph type="body" idx="13" hasCustomPrompt="1"/>
          </p:nvPr>
        </p:nvSpPr>
        <p:spPr>
          <a:xfrm>
            <a:off x="1231900" y="2011363"/>
            <a:ext cx="7492999" cy="1189037"/>
          </a:xfrm>
        </p:spPr>
        <p:txBody>
          <a:bodyPr anchor="t">
            <a:noAutofit/>
          </a:bodyPr>
          <a:lstStyle>
            <a:lvl1pPr marL="0" indent="0" algn="just">
              <a:buNone/>
              <a:defRPr sz="1800">
                <a:solidFill>
                  <a:srgbClr val="0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err="1"/>
              <a:t>Lorem</a:t>
            </a:r>
            <a:r>
              <a:rPr lang="it-IT" dirty="0"/>
              <a:t> </a:t>
            </a:r>
            <a:r>
              <a:rPr lang="it-IT" dirty="0" err="1"/>
              <a:t>ipsum</a:t>
            </a:r>
            <a:r>
              <a:rPr lang="it-IT" dirty="0"/>
              <a:t> </a:t>
            </a:r>
            <a:r>
              <a:rPr lang="it-IT" dirty="0" err="1"/>
              <a:t>dolor</a:t>
            </a:r>
            <a:r>
              <a:rPr lang="it-IT" dirty="0"/>
              <a:t> </a:t>
            </a:r>
            <a:r>
              <a:rPr lang="it-IT" dirty="0" err="1"/>
              <a:t>sit</a:t>
            </a:r>
            <a:r>
              <a:rPr lang="it-IT" dirty="0"/>
              <a:t> </a:t>
            </a:r>
            <a:r>
              <a:rPr lang="it-IT" dirty="0" err="1"/>
              <a:t>amet</a:t>
            </a:r>
            <a:r>
              <a:rPr lang="it-IT" dirty="0"/>
              <a:t>, </a:t>
            </a:r>
            <a:r>
              <a:rPr lang="it-IT" dirty="0" err="1"/>
              <a:t>consectetur</a:t>
            </a:r>
            <a:r>
              <a:rPr lang="it-IT" dirty="0"/>
              <a:t> </a:t>
            </a:r>
            <a:r>
              <a:rPr lang="it-IT" dirty="0" err="1"/>
              <a:t>adipisicing</a:t>
            </a:r>
            <a:r>
              <a:rPr lang="it-IT" dirty="0"/>
              <a:t> </a:t>
            </a:r>
            <a:r>
              <a:rPr lang="it-IT" dirty="0" err="1"/>
              <a:t>elit</a:t>
            </a:r>
            <a:r>
              <a:rPr lang="it-IT" dirty="0"/>
              <a:t>, </a:t>
            </a:r>
            <a:r>
              <a:rPr lang="it-IT" dirty="0" err="1"/>
              <a:t>sed</a:t>
            </a:r>
            <a:r>
              <a:rPr lang="it-IT" dirty="0"/>
              <a:t> do </a:t>
            </a:r>
            <a:r>
              <a:rPr lang="it-IT" dirty="0" err="1"/>
              <a:t>eiusmod</a:t>
            </a:r>
            <a:r>
              <a:rPr lang="it-IT" dirty="0"/>
              <a:t> </a:t>
            </a:r>
            <a:r>
              <a:rPr lang="it-IT" dirty="0" err="1"/>
              <a:t>tempor</a:t>
            </a:r>
            <a:r>
              <a:rPr lang="it-IT" dirty="0"/>
              <a:t> </a:t>
            </a:r>
            <a:r>
              <a:rPr lang="it-IT" dirty="0" err="1"/>
              <a:t>incididunt</a:t>
            </a:r>
            <a:r>
              <a:rPr lang="it-IT" dirty="0"/>
              <a:t> ut </a:t>
            </a:r>
            <a:r>
              <a:rPr lang="it-IT" dirty="0" err="1"/>
              <a:t>labore</a:t>
            </a:r>
            <a:r>
              <a:rPr lang="it-IT" dirty="0"/>
              <a:t> et dolore magna </a:t>
            </a:r>
            <a:r>
              <a:rPr lang="it-IT" dirty="0" err="1"/>
              <a:t>aliqua</a:t>
            </a:r>
            <a:r>
              <a:rPr lang="it-IT" dirty="0"/>
              <a:t>. Ut </a:t>
            </a:r>
            <a:r>
              <a:rPr lang="it-IT" dirty="0" err="1"/>
              <a:t>enim</a:t>
            </a:r>
            <a:r>
              <a:rPr lang="it-IT" dirty="0"/>
              <a:t> ad </a:t>
            </a:r>
            <a:r>
              <a:rPr lang="it-IT" dirty="0" err="1"/>
              <a:t>minim</a:t>
            </a:r>
            <a:r>
              <a:rPr lang="it-IT" dirty="0"/>
              <a:t> </a:t>
            </a:r>
            <a:r>
              <a:rPr lang="it-IT" dirty="0" err="1"/>
              <a:t>veniam</a:t>
            </a:r>
            <a:r>
              <a:rPr lang="it-IT" dirty="0"/>
              <a:t>, </a:t>
            </a:r>
            <a:r>
              <a:rPr lang="it-IT" dirty="0" err="1"/>
              <a:t>quis</a:t>
            </a:r>
            <a:r>
              <a:rPr lang="it-IT" dirty="0"/>
              <a:t> </a:t>
            </a:r>
            <a:r>
              <a:rPr lang="it-IT" dirty="0" err="1"/>
              <a:t>nostrud</a:t>
            </a:r>
            <a:r>
              <a:rPr lang="it-IT" dirty="0"/>
              <a:t> </a:t>
            </a:r>
            <a:r>
              <a:rPr lang="it-IT" dirty="0" err="1"/>
              <a:t>exercitation</a:t>
            </a:r>
            <a:r>
              <a:rPr lang="it-IT" dirty="0"/>
              <a:t> </a:t>
            </a:r>
            <a:r>
              <a:rPr lang="it-IT" dirty="0" err="1"/>
              <a:t>ullamco</a:t>
            </a:r>
            <a:r>
              <a:rPr lang="it-IT" dirty="0"/>
              <a:t> </a:t>
            </a:r>
            <a:r>
              <a:rPr lang="it-IT" dirty="0" err="1"/>
              <a:t>laboris</a:t>
            </a:r>
            <a:r>
              <a:rPr lang="it-IT" dirty="0"/>
              <a:t> </a:t>
            </a:r>
            <a:r>
              <a:rPr lang="it-IT" dirty="0" err="1"/>
              <a:t>nisi</a:t>
            </a:r>
            <a:r>
              <a:rPr lang="it-IT" dirty="0"/>
              <a:t> ut </a:t>
            </a:r>
            <a:r>
              <a:rPr lang="it-IT" dirty="0" err="1"/>
              <a:t>aliquip</a:t>
            </a:r>
            <a:r>
              <a:rPr lang="it-IT" dirty="0"/>
              <a:t> ex ea </a:t>
            </a:r>
            <a:r>
              <a:rPr lang="it-IT" dirty="0" err="1"/>
              <a:t>commodo</a:t>
            </a:r>
            <a:r>
              <a:rPr lang="it-IT" dirty="0"/>
              <a:t> </a:t>
            </a:r>
            <a:r>
              <a:rPr lang="it-IT" dirty="0" err="1"/>
              <a:t>consequat</a:t>
            </a:r>
            <a:r>
              <a:rPr lang="it-IT" dirty="0"/>
              <a:t>. </a:t>
            </a:r>
          </a:p>
        </p:txBody>
      </p:sp>
      <p:sp>
        <p:nvSpPr>
          <p:cNvPr id="22" name="Segnaposto data 4"/>
          <p:cNvSpPr>
            <a:spLocks noGrp="1"/>
          </p:cNvSpPr>
          <p:nvPr>
            <p:ph type="dt" sz="half" idx="2"/>
          </p:nvPr>
        </p:nvSpPr>
        <p:spPr>
          <a:xfrm>
            <a:off x="1204913" y="6356350"/>
            <a:ext cx="2133600" cy="365125"/>
          </a:xfrm>
          <a:prstGeom prst="rect">
            <a:avLst/>
          </a:prstGeom>
        </p:spPr>
        <p:txBody>
          <a:bodyPr/>
          <a:lstStyle>
            <a:lvl1pPr>
              <a:defRPr sz="1200" b="1" i="0">
                <a:solidFill>
                  <a:srgbClr val="FFFFFF"/>
                </a:solidFill>
                <a:latin typeface="Helvetica"/>
                <a:cs typeface="Helvetica"/>
              </a:defRPr>
            </a:lvl1pPr>
          </a:lstStyle>
          <a:p>
            <a:endParaRPr lang="it-IT" dirty="0"/>
          </a:p>
        </p:txBody>
      </p:sp>
      <p:sp>
        <p:nvSpPr>
          <p:cNvPr id="23" name="Segnaposto numero diapositiva 5"/>
          <p:cNvSpPr>
            <a:spLocks noGrp="1"/>
          </p:cNvSpPr>
          <p:nvPr>
            <p:ph type="sldNum" sz="quarter" idx="4"/>
          </p:nvPr>
        </p:nvSpPr>
        <p:spPr>
          <a:xfrm>
            <a:off x="6553200" y="6356350"/>
            <a:ext cx="2133600" cy="365125"/>
          </a:xfrm>
          <a:prstGeom prst="rect">
            <a:avLst/>
          </a:prstGeom>
        </p:spPr>
        <p:txBody>
          <a:bodyPr/>
          <a:lstStyle>
            <a:lvl1pPr algn="r">
              <a:defRPr sz="1200" b="1" i="0">
                <a:solidFill>
                  <a:srgbClr val="FFFFFF"/>
                </a:solidFill>
                <a:latin typeface="Helvetica"/>
                <a:cs typeface="Helvetica"/>
              </a:defRPr>
            </a:lvl1pPr>
          </a:lstStyle>
          <a:p>
            <a:fld id="{F524B3C7-180D-8646-B72B-9CC0E4C37EED}" type="slidenum">
              <a:rPr lang="it-IT" smtClean="0"/>
              <a:pPr/>
              <a:t>‹N›</a:t>
            </a:fld>
            <a:endParaRPr lang="it-IT" dirty="0"/>
          </a:p>
        </p:txBody>
      </p:sp>
      <p:sp>
        <p:nvSpPr>
          <p:cNvPr id="24" name="Segnaposto piè di pagina 6"/>
          <p:cNvSpPr txBox="1">
            <a:spLocks/>
          </p:cNvSpPr>
          <p:nvPr userDrawn="1"/>
        </p:nvSpPr>
        <p:spPr>
          <a:xfrm>
            <a:off x="3414713" y="6381750"/>
            <a:ext cx="2311400" cy="365125"/>
          </a:xfrm>
          <a:prstGeom prst="rect">
            <a:avLst/>
          </a:prstGeom>
          <a:noFill/>
        </p:spPr>
        <p:txBody>
          <a:bodyPr/>
          <a:lstStyle>
            <a:defPPr>
              <a:defRPr lang="it-IT"/>
            </a:defPPr>
            <a:lvl1pPr marL="0" algn="l" defTabSz="457200" rtl="0" eaLnBrk="1" latinLnBrk="0" hangingPunct="1">
              <a:defRPr sz="1200" b="1" kern="1200">
                <a:solidFill>
                  <a:schemeClr val="accent1"/>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it-IT" sz="1200" b="1" i="0" dirty="0">
                <a:solidFill>
                  <a:srgbClr val="FFFFFF"/>
                </a:solidFill>
                <a:latin typeface="Helvetica"/>
                <a:cs typeface="Helvetica"/>
              </a:rPr>
              <a:t>Logo, Titolo, Evento, Autore</a:t>
            </a:r>
          </a:p>
        </p:txBody>
      </p:sp>
    </p:spTree>
    <p:extLst>
      <p:ext uri="{BB962C8B-B14F-4D97-AF65-F5344CB8AC3E}">
        <p14:creationId xmlns:p14="http://schemas.microsoft.com/office/powerpoint/2010/main" val="206600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6" name="Rettangolo 5"/>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Titolo 1"/>
          <p:cNvSpPr>
            <a:spLocks noGrp="1"/>
          </p:cNvSpPr>
          <p:nvPr>
            <p:ph type="title"/>
          </p:nvPr>
        </p:nvSpPr>
        <p:spPr/>
        <p:txBody>
          <a:bodyPr>
            <a:normAutofit/>
          </a:bodyPr>
          <a:lstStyle>
            <a:lvl1pPr>
              <a:defRPr sz="2400" cap="all">
                <a:solidFill>
                  <a:srgbClr val="1E2B86"/>
                </a:solidFill>
              </a:defRPr>
            </a:lvl1pPr>
          </a:lstStyle>
          <a:p>
            <a:r>
              <a:rPr lang="it-IT"/>
              <a:t>Fare clic per modificare lo stile del titolo</a:t>
            </a:r>
            <a:endParaRPr lang="it-IT" dirty="0"/>
          </a:p>
        </p:txBody>
      </p:sp>
      <p:sp>
        <p:nvSpPr>
          <p:cNvPr id="3" name="Segnaposto contenuto 2"/>
          <p:cNvSpPr>
            <a:spLocks noGrp="1"/>
          </p:cNvSpPr>
          <p:nvPr>
            <p:ph sz="half" idx="1"/>
          </p:nvPr>
        </p:nvSpPr>
        <p:spPr>
          <a:xfrm>
            <a:off x="457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contenuto 3"/>
          <p:cNvSpPr>
            <a:spLocks noGrp="1"/>
          </p:cNvSpPr>
          <p:nvPr>
            <p:ph sz="half" idx="2"/>
          </p:nvPr>
        </p:nvSpPr>
        <p:spPr>
          <a:xfrm>
            <a:off x="4648200" y="1600200"/>
            <a:ext cx="4038600" cy="4525963"/>
          </a:xfrm>
        </p:spPr>
        <p:txBody>
          <a:bodyPr/>
          <a:lstStyle>
            <a:lvl1pPr>
              <a:defRPr sz="2800">
                <a:solidFill>
                  <a:schemeClr val="accent2"/>
                </a:solidFill>
              </a:defRPr>
            </a:lvl1pPr>
            <a:lvl2pPr>
              <a:defRPr sz="2400">
                <a:solidFill>
                  <a:schemeClr val="accent2"/>
                </a:solidFill>
              </a:defRPr>
            </a:lvl2pPr>
            <a:lvl3pPr>
              <a:defRPr sz="2000">
                <a:solidFill>
                  <a:schemeClr val="accent2"/>
                </a:solidFill>
              </a:defRPr>
            </a:lvl3pPr>
            <a:lvl4pPr>
              <a:defRPr sz="1800">
                <a:solidFill>
                  <a:schemeClr val="accent2"/>
                </a:solidFill>
              </a:defRPr>
            </a:lvl4pPr>
            <a:lvl5pPr>
              <a:defRPr sz="1800">
                <a:solidFill>
                  <a:schemeClr val="accent2"/>
                </a:solidFill>
              </a:defRPr>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7" name="Segnaposto data 3"/>
          <p:cNvSpPr>
            <a:spLocks noGrp="1"/>
          </p:cNvSpPr>
          <p:nvPr>
            <p:ph type="dt" sz="half" idx="10"/>
          </p:nvPr>
        </p:nvSpPr>
        <p:spPr>
          <a:xfrm>
            <a:off x="457200" y="6356350"/>
            <a:ext cx="2133600" cy="365125"/>
          </a:xfrm>
          <a:prstGeom prst="rect">
            <a:avLst/>
          </a:prstGeom>
          <a:noFill/>
          <a:ln>
            <a:noFill/>
          </a:ln>
        </p:spPr>
        <p:txBody>
          <a:bodyPr vert="horz" lIns="91440" tIns="45720" rIns="91440" bIns="45720" rtlCol="0" anchor="ctr"/>
          <a:lstStyle>
            <a:lvl1pPr algn="l">
              <a:defRPr sz="1200" b="1">
                <a:solidFill>
                  <a:schemeClr val="bg1"/>
                </a:solidFill>
                <a:latin typeface="Helvetica"/>
              </a:defRPr>
            </a:lvl1pPr>
          </a:lstStyle>
          <a:p>
            <a:endParaRPr lang="it-IT" dirty="0"/>
          </a:p>
        </p:txBody>
      </p:sp>
      <p:sp>
        <p:nvSpPr>
          <p:cNvPr id="8" name="Segnaposto numero diapositiva 5"/>
          <p:cNvSpPr>
            <a:spLocks noGrp="1"/>
          </p:cNvSpPr>
          <p:nvPr>
            <p:ph type="sldNum" sz="quarter" idx="4"/>
          </p:nvPr>
        </p:nvSpPr>
        <p:spPr>
          <a:xfrm>
            <a:off x="6553200" y="6356350"/>
            <a:ext cx="2133600" cy="365125"/>
          </a:xfrm>
          <a:prstGeom prst="rect">
            <a:avLst/>
          </a:prstGeom>
          <a:noFill/>
        </p:spPr>
        <p:txBody>
          <a:bodyPr vert="horz" lIns="91440" tIns="45720" rIns="91440" bIns="45720" rtlCol="0" anchor="ctr"/>
          <a:lstStyle>
            <a:lvl1pPr algn="r">
              <a:defRPr sz="1200" b="1">
                <a:solidFill>
                  <a:schemeClr val="bg1"/>
                </a:solidFill>
                <a:latin typeface="Helvetica"/>
              </a:defRPr>
            </a:lvl1pPr>
          </a:lstStyle>
          <a:p>
            <a:fld id="{F524B3C7-180D-8646-B72B-9CC0E4C37EED}" type="slidenum">
              <a:rPr lang="it-IT" smtClean="0"/>
              <a:pPr/>
              <a:t>‹N›</a:t>
            </a:fld>
            <a:endParaRPr lang="it-IT" dirty="0"/>
          </a:p>
        </p:txBody>
      </p:sp>
      <p:sp>
        <p:nvSpPr>
          <p:cNvPr id="9" name="Segnaposto piè di pagina 4"/>
          <p:cNvSpPr>
            <a:spLocks noGrp="1"/>
          </p:cNvSpPr>
          <p:nvPr>
            <p:ph type="ftr" sz="quarter" idx="3"/>
          </p:nvPr>
        </p:nvSpPr>
        <p:spPr>
          <a:xfrm>
            <a:off x="3124200" y="6356350"/>
            <a:ext cx="2895600" cy="365125"/>
          </a:xfrm>
          <a:prstGeom prst="rect">
            <a:avLst/>
          </a:prstGeom>
          <a:noFill/>
        </p:spPr>
        <p:txBody>
          <a:bodyPr/>
          <a:lstStyle>
            <a:lvl1pPr>
              <a:defRPr sz="1200" b="1">
                <a:solidFill>
                  <a:schemeClr val="bg1"/>
                </a:solidFill>
                <a:latin typeface="Helvetica"/>
                <a:cs typeface="Helvetica"/>
              </a:defRPr>
            </a:lvl1pPr>
          </a:lstStyle>
          <a:p>
            <a:endParaRPr lang="it-IT" dirty="0"/>
          </a:p>
        </p:txBody>
      </p:sp>
    </p:spTree>
    <p:extLst>
      <p:ext uri="{BB962C8B-B14F-4D97-AF65-F5344CB8AC3E}">
        <p14:creationId xmlns:p14="http://schemas.microsoft.com/office/powerpoint/2010/main" val="1882635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uoto">
    <p:spTree>
      <p:nvGrpSpPr>
        <p:cNvPr id="1" name=""/>
        <p:cNvGrpSpPr/>
        <p:nvPr/>
      </p:nvGrpSpPr>
      <p:grpSpPr>
        <a:xfrm>
          <a:off x="0" y="0"/>
          <a:ext cx="0" cy="0"/>
          <a:chOff x="0" y="0"/>
          <a:chExt cx="0" cy="0"/>
        </a:xfrm>
      </p:grpSpPr>
      <p:sp>
        <p:nvSpPr>
          <p:cNvPr id="8" name="Rettangolo 7"/>
          <p:cNvSpPr/>
          <p:nvPr userDrawn="1"/>
        </p:nvSpPr>
        <p:spPr>
          <a:xfrm>
            <a:off x="0" y="6235700"/>
            <a:ext cx="9144000" cy="622300"/>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latin typeface="Helvetica"/>
            </a:endParaRPr>
          </a:p>
        </p:txBody>
      </p:sp>
      <p:sp>
        <p:nvSpPr>
          <p:cNvPr id="2" name="Segnaposto data 1"/>
          <p:cNvSpPr>
            <a:spLocks noGrp="1"/>
          </p:cNvSpPr>
          <p:nvPr>
            <p:ph type="dt" sz="half" idx="10"/>
          </p:nvPr>
        </p:nvSpPr>
        <p:spPr>
          <a:xfrm>
            <a:off x="457200" y="6356350"/>
            <a:ext cx="2133600" cy="365125"/>
          </a:xfrm>
          <a:prstGeom prst="rect">
            <a:avLst/>
          </a:prstGeom>
        </p:spPr>
        <p:txBody>
          <a:bodyPr/>
          <a:lstStyle>
            <a:lvl1pPr>
              <a:defRPr sz="1200" b="1" i="0">
                <a:solidFill>
                  <a:schemeClr val="bg1"/>
                </a:solidFill>
                <a:latin typeface="Helvetica"/>
                <a:cs typeface="Helvetica"/>
              </a:defRPr>
            </a:lvl1pPr>
          </a:lstStyle>
          <a:p>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lvl1pPr>
              <a:defRPr sz="1200" b="1" i="0">
                <a:solidFill>
                  <a:schemeClr val="bg1"/>
                </a:solidFill>
                <a:latin typeface="Helvetica"/>
                <a:cs typeface="Helvetica"/>
              </a:defRPr>
            </a:lvl1pPr>
          </a:lstStyle>
          <a:p>
            <a:endParaRPr lang="it-IT" dirty="0"/>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lvl1pPr algn="r">
              <a:defRPr sz="1200" b="1" i="0">
                <a:solidFill>
                  <a:schemeClr val="bg1"/>
                </a:solidFill>
                <a:latin typeface="Helvetica"/>
                <a:cs typeface="Helvetica"/>
              </a:defRPr>
            </a:lvl1pPr>
          </a:lstStyle>
          <a:p>
            <a:fld id="{F524B3C7-180D-8646-B72B-9CC0E4C37EED}" type="slidenum">
              <a:rPr lang="it-IT" smtClean="0"/>
              <a:pPr/>
              <a:t>‹N›</a:t>
            </a:fld>
            <a:endParaRPr lang="it-IT" dirty="0"/>
          </a:p>
        </p:txBody>
      </p:sp>
      <p:sp>
        <p:nvSpPr>
          <p:cNvPr id="10" name="Titolo 1"/>
          <p:cNvSpPr>
            <a:spLocks noGrp="1"/>
          </p:cNvSpPr>
          <p:nvPr>
            <p:ph type="title" hasCustomPrompt="1"/>
          </p:nvPr>
        </p:nvSpPr>
        <p:spPr>
          <a:xfrm>
            <a:off x="457200" y="274638"/>
            <a:ext cx="5156200" cy="1143000"/>
          </a:xfrm>
        </p:spPr>
        <p:txBody>
          <a:bodyPr/>
          <a:lstStyle>
            <a:lvl1pPr>
              <a:defRPr>
                <a:solidFill>
                  <a:srgbClr val="1E2B86"/>
                </a:solidFill>
              </a:defRPr>
            </a:lvl1pPr>
          </a:lstStyle>
          <a:p>
            <a:r>
              <a:rPr lang="it-IT" dirty="0"/>
              <a:t>FARE CLIC PER MODIFICARE STILE</a:t>
            </a:r>
          </a:p>
        </p:txBody>
      </p:sp>
      <p:sp>
        <p:nvSpPr>
          <p:cNvPr id="12" name="Segnaposto contenuto 11"/>
          <p:cNvSpPr>
            <a:spLocks noGrp="1"/>
          </p:cNvSpPr>
          <p:nvPr>
            <p:ph sz="quarter" idx="13" hasCustomPrompt="1"/>
          </p:nvPr>
        </p:nvSpPr>
        <p:spPr>
          <a:xfrm>
            <a:off x="3924300" y="1974850"/>
            <a:ext cx="4953000" cy="3486150"/>
          </a:xfrm>
        </p:spPr>
        <p:txBody>
          <a:bodyPr/>
          <a:lstStyle>
            <a:lvl1pPr marL="0" marR="0" indent="0" algn="just" defTabSz="457200" rtl="0" eaLnBrk="1" fontAlgn="auto" latinLnBrk="0" hangingPunct="1">
              <a:lnSpc>
                <a:spcPct val="100000"/>
              </a:lnSpc>
              <a:spcBef>
                <a:spcPts val="0"/>
              </a:spcBef>
              <a:spcAft>
                <a:spcPts val="0"/>
              </a:spcAft>
              <a:buClr>
                <a:schemeClr val="accent4"/>
              </a:buClr>
              <a:buSzTx/>
              <a:buFontTx/>
              <a:buNone/>
              <a:tabLst/>
              <a:defRPr/>
            </a:lvl1pPr>
          </a:lstStyle>
          <a:p>
            <a:pPr algn="just"/>
            <a:r>
              <a:rPr lang="it-IT" sz="1400" dirty="0" err="1">
                <a:solidFill>
                  <a:srgbClr val="000000"/>
                </a:solidFill>
              </a:rPr>
              <a:t>Sed</a:t>
            </a:r>
            <a:r>
              <a:rPr lang="it-IT" sz="1400" dirty="0">
                <a:solidFill>
                  <a:srgbClr val="000000"/>
                </a:solidFill>
              </a:rPr>
              <a:t> ut </a:t>
            </a:r>
            <a:r>
              <a:rPr lang="it-IT" sz="1400" dirty="0" err="1">
                <a:solidFill>
                  <a:srgbClr val="000000"/>
                </a:solidFill>
              </a:rPr>
              <a:t>perspiciatis</a:t>
            </a:r>
            <a:r>
              <a:rPr lang="it-IT" sz="1400" dirty="0">
                <a:solidFill>
                  <a:srgbClr val="000000"/>
                </a:solidFill>
              </a:rPr>
              <a:t> </a:t>
            </a:r>
            <a:r>
              <a:rPr lang="it-IT" sz="1400" dirty="0" err="1">
                <a:solidFill>
                  <a:srgbClr val="000000"/>
                </a:solidFill>
              </a:rPr>
              <a:t>unde</a:t>
            </a:r>
            <a:r>
              <a:rPr lang="it-IT" sz="1400" dirty="0">
                <a:solidFill>
                  <a:srgbClr val="000000"/>
                </a:solidFill>
              </a:rPr>
              <a:t> </a:t>
            </a:r>
            <a:r>
              <a:rPr lang="it-IT" sz="1400" dirty="0" err="1">
                <a:solidFill>
                  <a:srgbClr val="000000"/>
                </a:solidFill>
              </a:rPr>
              <a:t>omnis</a:t>
            </a:r>
            <a:r>
              <a:rPr lang="it-IT" sz="1400" dirty="0">
                <a:solidFill>
                  <a:srgbClr val="000000"/>
                </a:solidFill>
              </a:rPr>
              <a:t> </a:t>
            </a:r>
            <a:r>
              <a:rPr lang="it-IT" sz="1400" dirty="0" err="1">
                <a:solidFill>
                  <a:srgbClr val="000000"/>
                </a:solidFill>
              </a:rPr>
              <a:t>iste</a:t>
            </a:r>
            <a:r>
              <a:rPr lang="it-IT" sz="1400" dirty="0">
                <a:solidFill>
                  <a:srgbClr val="000000"/>
                </a:solidFill>
              </a:rPr>
              <a:t> </a:t>
            </a:r>
            <a:r>
              <a:rPr lang="it-IT" sz="1400" dirty="0" err="1">
                <a:solidFill>
                  <a:srgbClr val="000000"/>
                </a:solidFill>
              </a:rPr>
              <a:t>natus</a:t>
            </a:r>
            <a:r>
              <a:rPr lang="it-IT" sz="1400" dirty="0">
                <a:solidFill>
                  <a:srgbClr val="000000"/>
                </a:solidFill>
              </a:rPr>
              <a:t> </a:t>
            </a:r>
            <a:r>
              <a:rPr lang="it-IT" sz="1400" dirty="0" err="1">
                <a:solidFill>
                  <a:srgbClr val="000000"/>
                </a:solidFill>
              </a:rPr>
              <a:t>error</a:t>
            </a:r>
            <a:r>
              <a:rPr lang="it-IT" sz="1400" dirty="0">
                <a:solidFill>
                  <a:srgbClr val="000000"/>
                </a:solidFill>
              </a:rPr>
              <a:t> </a:t>
            </a:r>
            <a:r>
              <a:rPr lang="it-IT" sz="1400" dirty="0" err="1">
                <a:solidFill>
                  <a:srgbClr val="000000"/>
                </a:solidFill>
              </a:rPr>
              <a:t>sit</a:t>
            </a:r>
            <a:r>
              <a:rPr lang="it-IT" sz="1400" dirty="0">
                <a:solidFill>
                  <a:srgbClr val="000000"/>
                </a:solidFill>
              </a:rPr>
              <a:t> </a:t>
            </a:r>
            <a:r>
              <a:rPr lang="it-IT" sz="1400" dirty="0" err="1">
                <a:solidFill>
                  <a:srgbClr val="000000"/>
                </a:solidFill>
              </a:rPr>
              <a:t>voluptatem</a:t>
            </a:r>
            <a:r>
              <a:rPr lang="it-IT" sz="1400" dirty="0">
                <a:solidFill>
                  <a:srgbClr val="000000"/>
                </a:solidFill>
              </a:rPr>
              <a:t> </a:t>
            </a:r>
            <a:r>
              <a:rPr lang="it-IT" sz="1400" dirty="0" err="1">
                <a:solidFill>
                  <a:srgbClr val="000000"/>
                </a:solidFill>
              </a:rPr>
              <a:t>accusantium</a:t>
            </a:r>
            <a:r>
              <a:rPr lang="it-IT" sz="1400" dirty="0">
                <a:solidFill>
                  <a:srgbClr val="000000"/>
                </a:solidFill>
              </a:rPr>
              <a:t> </a:t>
            </a:r>
            <a:r>
              <a:rPr lang="it-IT" sz="1400" dirty="0" err="1">
                <a:solidFill>
                  <a:srgbClr val="000000"/>
                </a:solidFill>
              </a:rPr>
              <a:t>doloremque</a:t>
            </a:r>
            <a:r>
              <a:rPr lang="it-IT" sz="1400" dirty="0">
                <a:solidFill>
                  <a:srgbClr val="000000"/>
                </a:solidFill>
              </a:rPr>
              <a:t> </a:t>
            </a:r>
            <a:r>
              <a:rPr lang="it-IT" sz="1400" dirty="0" err="1">
                <a:solidFill>
                  <a:srgbClr val="000000"/>
                </a:solidFill>
              </a:rPr>
              <a:t>laudantium</a:t>
            </a:r>
            <a:r>
              <a:rPr lang="it-IT" sz="1400" dirty="0">
                <a:solidFill>
                  <a:srgbClr val="000000"/>
                </a:solidFill>
              </a:rPr>
              <a:t>, </a:t>
            </a:r>
            <a:r>
              <a:rPr lang="it-IT" sz="1400" dirty="0" err="1">
                <a:solidFill>
                  <a:srgbClr val="000000"/>
                </a:solidFill>
              </a:rPr>
              <a:t>totam</a:t>
            </a:r>
            <a:r>
              <a:rPr lang="it-IT" sz="1400" dirty="0">
                <a:solidFill>
                  <a:srgbClr val="000000"/>
                </a:solidFill>
              </a:rPr>
              <a:t> rem </a:t>
            </a:r>
            <a:r>
              <a:rPr lang="it-IT" sz="1400" dirty="0" err="1">
                <a:solidFill>
                  <a:srgbClr val="000000"/>
                </a:solidFill>
              </a:rPr>
              <a:t>aperiam</a:t>
            </a:r>
            <a:r>
              <a:rPr lang="it-IT" sz="1400" dirty="0">
                <a:solidFill>
                  <a:srgbClr val="000000"/>
                </a:solidFill>
              </a:rPr>
              <a:t>, </a:t>
            </a:r>
            <a:r>
              <a:rPr lang="it-IT" sz="1400" dirty="0" err="1">
                <a:solidFill>
                  <a:srgbClr val="000000"/>
                </a:solidFill>
              </a:rPr>
              <a:t>eaque</a:t>
            </a:r>
            <a:r>
              <a:rPr lang="it-IT" sz="1400" dirty="0">
                <a:solidFill>
                  <a:srgbClr val="000000"/>
                </a:solidFill>
              </a:rPr>
              <a:t> </a:t>
            </a:r>
            <a:r>
              <a:rPr lang="it-IT" sz="1400" dirty="0" err="1">
                <a:solidFill>
                  <a:srgbClr val="000000"/>
                </a:solidFill>
              </a:rPr>
              <a:t>ipsa</a:t>
            </a:r>
            <a:r>
              <a:rPr lang="it-IT" sz="1400" dirty="0">
                <a:solidFill>
                  <a:srgbClr val="000000"/>
                </a:solidFill>
              </a:rPr>
              <a:t> </a:t>
            </a:r>
            <a:r>
              <a:rPr lang="it-IT" sz="1400" dirty="0" err="1">
                <a:solidFill>
                  <a:srgbClr val="000000"/>
                </a:solidFill>
              </a:rPr>
              <a:t>quae</a:t>
            </a:r>
            <a:r>
              <a:rPr lang="it-IT" sz="1400" dirty="0">
                <a:solidFill>
                  <a:srgbClr val="000000"/>
                </a:solidFill>
              </a:rPr>
              <a:t> ab </a:t>
            </a:r>
            <a:r>
              <a:rPr lang="it-IT" sz="1400" dirty="0" err="1">
                <a:solidFill>
                  <a:srgbClr val="000000"/>
                </a:solidFill>
              </a:rPr>
              <a:t>illo</a:t>
            </a:r>
            <a:r>
              <a:rPr lang="it-IT" sz="1400" dirty="0">
                <a:solidFill>
                  <a:srgbClr val="000000"/>
                </a:solidFill>
              </a:rPr>
              <a:t> inventore </a:t>
            </a:r>
            <a:r>
              <a:rPr lang="it-IT" sz="1400" dirty="0" err="1">
                <a:solidFill>
                  <a:srgbClr val="000000"/>
                </a:solidFill>
              </a:rPr>
              <a:t>veritatis</a:t>
            </a:r>
            <a:r>
              <a:rPr lang="it-IT" sz="1400" dirty="0">
                <a:solidFill>
                  <a:srgbClr val="000000"/>
                </a:solidFill>
              </a:rPr>
              <a:t> et quasi </a:t>
            </a:r>
            <a:r>
              <a:rPr lang="it-IT" sz="1400" dirty="0" err="1">
                <a:solidFill>
                  <a:srgbClr val="000000"/>
                </a:solidFill>
              </a:rPr>
              <a:t>architecto</a:t>
            </a:r>
            <a:r>
              <a:rPr lang="it-IT" sz="1400" dirty="0">
                <a:solidFill>
                  <a:srgbClr val="000000"/>
                </a:solidFill>
              </a:rPr>
              <a:t> </a:t>
            </a:r>
            <a:r>
              <a:rPr lang="it-IT" sz="1400" dirty="0" err="1">
                <a:solidFill>
                  <a:srgbClr val="000000"/>
                </a:solidFill>
              </a:rPr>
              <a:t>beatae</a:t>
            </a:r>
            <a:r>
              <a:rPr lang="it-IT" sz="1400" dirty="0">
                <a:solidFill>
                  <a:srgbClr val="000000"/>
                </a:solidFill>
              </a:rPr>
              <a:t> vitae </a:t>
            </a:r>
            <a:r>
              <a:rPr lang="it-IT" sz="1400" dirty="0" err="1">
                <a:solidFill>
                  <a:srgbClr val="000000"/>
                </a:solidFill>
              </a:rPr>
              <a:t>dicta</a:t>
            </a:r>
            <a:r>
              <a:rPr lang="it-IT" sz="1400" dirty="0">
                <a:solidFill>
                  <a:srgbClr val="000000"/>
                </a:solidFill>
              </a:rPr>
              <a:t> </a:t>
            </a:r>
            <a:r>
              <a:rPr lang="it-IT" sz="1400" dirty="0" err="1">
                <a:solidFill>
                  <a:srgbClr val="000000"/>
                </a:solidFill>
              </a:rPr>
              <a:t>sunt</a:t>
            </a:r>
            <a:r>
              <a:rPr lang="it-IT" sz="1400" dirty="0">
                <a:solidFill>
                  <a:srgbClr val="000000"/>
                </a:solidFill>
              </a:rPr>
              <a:t> </a:t>
            </a:r>
            <a:r>
              <a:rPr lang="it-IT" sz="1400" dirty="0" err="1">
                <a:solidFill>
                  <a:srgbClr val="000000"/>
                </a:solidFill>
              </a:rPr>
              <a:t>explicabo</a:t>
            </a:r>
            <a:r>
              <a:rPr lang="it-IT" sz="1400" dirty="0">
                <a:solidFill>
                  <a:srgbClr val="000000"/>
                </a:solidFill>
              </a:rPr>
              <a:t>. </a:t>
            </a:r>
          </a:p>
          <a:p>
            <a:pPr algn="just"/>
            <a:endParaRPr lang="it-IT" sz="1400" dirty="0">
              <a:solidFill>
                <a:srgbClr val="000000"/>
              </a:solidFill>
            </a:endParaRPr>
          </a:p>
          <a:p>
            <a:pPr marL="285750" indent="-285750" algn="just">
              <a:buClr>
                <a:schemeClr val="accent3"/>
              </a:buClr>
              <a:buFont typeface="Arial"/>
              <a:buChar char="•"/>
            </a:pPr>
            <a:r>
              <a:rPr lang="it-IT" sz="1400" dirty="0" err="1">
                <a:solidFill>
                  <a:srgbClr val="000000"/>
                </a:solidFill>
              </a:rPr>
              <a:t>Lorem</a:t>
            </a:r>
            <a:r>
              <a:rPr lang="it-IT" sz="1400" dirty="0">
                <a:solidFill>
                  <a:srgbClr val="000000"/>
                </a:solidFill>
              </a:rPr>
              <a:t> </a:t>
            </a:r>
            <a:r>
              <a:rPr lang="it-IT" sz="1400" dirty="0" err="1">
                <a:solidFill>
                  <a:srgbClr val="000000"/>
                </a:solidFill>
              </a:rPr>
              <a:t>ipsum</a:t>
            </a:r>
            <a:r>
              <a:rPr lang="it-IT" sz="1400" dirty="0">
                <a:solidFill>
                  <a:srgbClr val="000000"/>
                </a:solidFill>
              </a:rPr>
              <a:t> 1</a:t>
            </a:r>
          </a:p>
          <a:p>
            <a:pPr marL="285750" indent="-285750" algn="just">
              <a:buClr>
                <a:schemeClr val="accent3"/>
              </a:buClr>
              <a:buFont typeface="Arial"/>
              <a:buChar char="•"/>
            </a:pPr>
            <a:r>
              <a:rPr lang="it-IT" sz="1400" dirty="0" err="1">
                <a:solidFill>
                  <a:srgbClr val="000000"/>
                </a:solidFill>
              </a:rPr>
              <a:t>Lorem</a:t>
            </a:r>
            <a:r>
              <a:rPr lang="it-IT" sz="1400" dirty="0">
                <a:solidFill>
                  <a:srgbClr val="000000"/>
                </a:solidFill>
              </a:rPr>
              <a:t> </a:t>
            </a:r>
            <a:r>
              <a:rPr lang="it-IT" sz="1400" dirty="0" err="1">
                <a:solidFill>
                  <a:srgbClr val="000000"/>
                </a:solidFill>
              </a:rPr>
              <a:t>ipsum</a:t>
            </a:r>
            <a:r>
              <a:rPr lang="it-IT" sz="1400" dirty="0">
                <a:solidFill>
                  <a:srgbClr val="000000"/>
                </a:solidFill>
              </a:rPr>
              <a:t> 2</a:t>
            </a:r>
          </a:p>
          <a:p>
            <a:pPr marL="742950" lvl="1" indent="-285750" algn="just">
              <a:buClr>
                <a:schemeClr val="tx2"/>
              </a:buClr>
              <a:buFont typeface="Arial"/>
              <a:buChar char="•"/>
            </a:pPr>
            <a:r>
              <a:rPr lang="it-IT" sz="1400" dirty="0" err="1">
                <a:solidFill>
                  <a:srgbClr val="000000"/>
                </a:solidFill>
              </a:rPr>
              <a:t>Lorem</a:t>
            </a:r>
            <a:r>
              <a:rPr lang="it-IT" sz="1400" dirty="0">
                <a:solidFill>
                  <a:srgbClr val="000000"/>
                </a:solidFill>
              </a:rPr>
              <a:t> </a:t>
            </a:r>
            <a:r>
              <a:rPr lang="it-IT" sz="1400" dirty="0" err="1">
                <a:solidFill>
                  <a:srgbClr val="000000"/>
                </a:solidFill>
              </a:rPr>
              <a:t>ipsum</a:t>
            </a:r>
            <a:r>
              <a:rPr lang="it-IT" sz="1400" dirty="0">
                <a:solidFill>
                  <a:srgbClr val="000000"/>
                </a:solidFill>
              </a:rPr>
              <a:t> 3</a:t>
            </a:r>
          </a:p>
          <a:p>
            <a:pPr marL="742950" lvl="1" indent="-285750" algn="just">
              <a:buClr>
                <a:schemeClr val="tx2"/>
              </a:buClr>
              <a:buFont typeface="Arial"/>
              <a:buChar char="•"/>
            </a:pPr>
            <a:r>
              <a:rPr lang="it-IT" sz="1400" dirty="0" err="1">
                <a:solidFill>
                  <a:srgbClr val="000000"/>
                </a:solidFill>
              </a:rPr>
              <a:t>Lorem</a:t>
            </a:r>
            <a:r>
              <a:rPr lang="it-IT" sz="1400" dirty="0">
                <a:solidFill>
                  <a:srgbClr val="000000"/>
                </a:solidFill>
              </a:rPr>
              <a:t> </a:t>
            </a:r>
            <a:r>
              <a:rPr lang="it-IT" sz="1400" dirty="0" err="1">
                <a:solidFill>
                  <a:srgbClr val="000000"/>
                </a:solidFill>
              </a:rPr>
              <a:t>Ipsum</a:t>
            </a:r>
            <a:r>
              <a:rPr lang="it-IT" sz="1400" dirty="0">
                <a:solidFill>
                  <a:srgbClr val="000000"/>
                </a:solidFill>
              </a:rPr>
              <a:t> 4</a:t>
            </a:r>
          </a:p>
          <a:p>
            <a:pPr marL="0" indent="0" algn="just">
              <a:buFont typeface="Arial"/>
              <a:buNone/>
            </a:pPr>
            <a:endParaRPr lang="it-IT" sz="1400" dirty="0">
              <a:solidFill>
                <a:srgbClr val="000000"/>
              </a:solidFill>
            </a:endParaRPr>
          </a:p>
          <a:p>
            <a:pPr algn="just"/>
            <a:r>
              <a:rPr lang="it-IT" sz="1400" dirty="0" err="1">
                <a:solidFill>
                  <a:srgbClr val="000000"/>
                </a:solidFill>
              </a:rPr>
              <a:t>Sed</a:t>
            </a:r>
            <a:r>
              <a:rPr lang="it-IT" sz="1400" dirty="0">
                <a:solidFill>
                  <a:srgbClr val="000000"/>
                </a:solidFill>
              </a:rPr>
              <a:t> ut </a:t>
            </a:r>
            <a:r>
              <a:rPr lang="it-IT" sz="1400" dirty="0" err="1">
                <a:solidFill>
                  <a:srgbClr val="000000"/>
                </a:solidFill>
              </a:rPr>
              <a:t>perspiciatis</a:t>
            </a:r>
            <a:r>
              <a:rPr lang="it-IT" sz="1400" dirty="0">
                <a:solidFill>
                  <a:srgbClr val="000000"/>
                </a:solidFill>
              </a:rPr>
              <a:t> </a:t>
            </a:r>
            <a:r>
              <a:rPr lang="it-IT" sz="1400" dirty="0" err="1">
                <a:solidFill>
                  <a:srgbClr val="000000"/>
                </a:solidFill>
              </a:rPr>
              <a:t>unde</a:t>
            </a:r>
            <a:r>
              <a:rPr lang="it-IT" sz="1400" dirty="0">
                <a:solidFill>
                  <a:srgbClr val="000000"/>
                </a:solidFill>
              </a:rPr>
              <a:t> </a:t>
            </a:r>
            <a:r>
              <a:rPr lang="it-IT" sz="1400" dirty="0" err="1">
                <a:solidFill>
                  <a:srgbClr val="000000"/>
                </a:solidFill>
              </a:rPr>
              <a:t>omnis</a:t>
            </a:r>
            <a:r>
              <a:rPr lang="it-IT" sz="1400" dirty="0">
                <a:solidFill>
                  <a:srgbClr val="000000"/>
                </a:solidFill>
              </a:rPr>
              <a:t> </a:t>
            </a:r>
            <a:r>
              <a:rPr lang="it-IT" sz="1400" dirty="0" err="1">
                <a:solidFill>
                  <a:srgbClr val="000000"/>
                </a:solidFill>
              </a:rPr>
              <a:t>iste</a:t>
            </a:r>
            <a:r>
              <a:rPr lang="it-IT" sz="1400" dirty="0">
                <a:solidFill>
                  <a:srgbClr val="000000"/>
                </a:solidFill>
              </a:rPr>
              <a:t> </a:t>
            </a:r>
            <a:r>
              <a:rPr lang="it-IT" sz="1400" dirty="0" err="1">
                <a:solidFill>
                  <a:srgbClr val="000000"/>
                </a:solidFill>
              </a:rPr>
              <a:t>natus</a:t>
            </a:r>
            <a:r>
              <a:rPr lang="it-IT" sz="1400" dirty="0">
                <a:solidFill>
                  <a:srgbClr val="000000"/>
                </a:solidFill>
              </a:rPr>
              <a:t> </a:t>
            </a:r>
            <a:r>
              <a:rPr lang="it-IT" sz="1400" dirty="0" err="1">
                <a:solidFill>
                  <a:srgbClr val="000000"/>
                </a:solidFill>
              </a:rPr>
              <a:t>error</a:t>
            </a:r>
            <a:r>
              <a:rPr lang="it-IT" sz="1400" dirty="0">
                <a:solidFill>
                  <a:srgbClr val="000000"/>
                </a:solidFill>
              </a:rPr>
              <a:t> </a:t>
            </a:r>
            <a:r>
              <a:rPr lang="it-IT" sz="1400" dirty="0" err="1">
                <a:solidFill>
                  <a:srgbClr val="000000"/>
                </a:solidFill>
              </a:rPr>
              <a:t>sit</a:t>
            </a:r>
            <a:r>
              <a:rPr lang="it-IT" sz="1400" dirty="0">
                <a:solidFill>
                  <a:srgbClr val="000000"/>
                </a:solidFill>
              </a:rPr>
              <a:t> </a:t>
            </a:r>
            <a:r>
              <a:rPr lang="it-IT" sz="1400" dirty="0" err="1">
                <a:solidFill>
                  <a:srgbClr val="000000"/>
                </a:solidFill>
              </a:rPr>
              <a:t>voluptatem</a:t>
            </a:r>
            <a:r>
              <a:rPr lang="it-IT" sz="1400" dirty="0">
                <a:solidFill>
                  <a:srgbClr val="000000"/>
                </a:solidFill>
              </a:rPr>
              <a:t> </a:t>
            </a:r>
            <a:r>
              <a:rPr lang="it-IT" sz="1400" dirty="0" err="1">
                <a:solidFill>
                  <a:srgbClr val="000000"/>
                </a:solidFill>
              </a:rPr>
              <a:t>accusantium</a:t>
            </a:r>
            <a:r>
              <a:rPr lang="it-IT" sz="1400" dirty="0">
                <a:solidFill>
                  <a:srgbClr val="000000"/>
                </a:solidFill>
              </a:rPr>
              <a:t> </a:t>
            </a:r>
            <a:r>
              <a:rPr lang="it-IT" sz="1400" dirty="0" err="1">
                <a:solidFill>
                  <a:srgbClr val="000000"/>
                </a:solidFill>
              </a:rPr>
              <a:t>doloremque</a:t>
            </a:r>
            <a:r>
              <a:rPr lang="it-IT" sz="1400" dirty="0">
                <a:solidFill>
                  <a:srgbClr val="000000"/>
                </a:solidFill>
              </a:rPr>
              <a:t> </a:t>
            </a:r>
            <a:r>
              <a:rPr lang="it-IT" sz="1400" dirty="0" err="1">
                <a:solidFill>
                  <a:srgbClr val="000000"/>
                </a:solidFill>
              </a:rPr>
              <a:t>laudantium</a:t>
            </a:r>
            <a:r>
              <a:rPr lang="it-IT" sz="1400" dirty="0">
                <a:solidFill>
                  <a:srgbClr val="000000"/>
                </a:solidFill>
              </a:rPr>
              <a:t>, </a:t>
            </a:r>
            <a:r>
              <a:rPr lang="it-IT" sz="1400" dirty="0" err="1">
                <a:solidFill>
                  <a:srgbClr val="000000"/>
                </a:solidFill>
              </a:rPr>
              <a:t>totam</a:t>
            </a:r>
            <a:r>
              <a:rPr lang="it-IT" sz="1400" dirty="0">
                <a:solidFill>
                  <a:srgbClr val="000000"/>
                </a:solidFill>
              </a:rPr>
              <a:t> rem </a:t>
            </a:r>
            <a:r>
              <a:rPr lang="it-IT" sz="1400" dirty="0" err="1">
                <a:solidFill>
                  <a:srgbClr val="000000"/>
                </a:solidFill>
              </a:rPr>
              <a:t>aperiam</a:t>
            </a:r>
            <a:r>
              <a:rPr lang="it-IT" sz="1400" dirty="0">
                <a:solidFill>
                  <a:srgbClr val="000000"/>
                </a:solidFill>
              </a:rPr>
              <a:t>, </a:t>
            </a:r>
            <a:r>
              <a:rPr lang="it-IT" sz="1400" dirty="0" err="1">
                <a:solidFill>
                  <a:srgbClr val="000000"/>
                </a:solidFill>
              </a:rPr>
              <a:t>eaque</a:t>
            </a:r>
            <a:r>
              <a:rPr lang="it-IT" sz="1400" dirty="0">
                <a:solidFill>
                  <a:srgbClr val="000000"/>
                </a:solidFill>
              </a:rPr>
              <a:t> </a:t>
            </a:r>
            <a:r>
              <a:rPr lang="it-IT" sz="1400" dirty="0" err="1">
                <a:solidFill>
                  <a:srgbClr val="000000"/>
                </a:solidFill>
              </a:rPr>
              <a:t>ipsa</a:t>
            </a:r>
            <a:r>
              <a:rPr lang="it-IT" sz="1400" dirty="0">
                <a:solidFill>
                  <a:srgbClr val="000000"/>
                </a:solidFill>
              </a:rPr>
              <a:t> </a:t>
            </a:r>
            <a:r>
              <a:rPr lang="it-IT" sz="1400" dirty="0" err="1">
                <a:solidFill>
                  <a:srgbClr val="000000"/>
                </a:solidFill>
              </a:rPr>
              <a:t>quae</a:t>
            </a:r>
            <a:r>
              <a:rPr lang="it-IT" sz="1400" dirty="0">
                <a:solidFill>
                  <a:srgbClr val="000000"/>
                </a:solidFill>
              </a:rPr>
              <a:t> ab </a:t>
            </a:r>
            <a:r>
              <a:rPr lang="it-IT" sz="1400" dirty="0" err="1">
                <a:solidFill>
                  <a:srgbClr val="000000"/>
                </a:solidFill>
              </a:rPr>
              <a:t>illo</a:t>
            </a:r>
            <a:r>
              <a:rPr lang="it-IT" sz="1400" dirty="0">
                <a:solidFill>
                  <a:srgbClr val="000000"/>
                </a:solidFill>
              </a:rPr>
              <a:t> inventore </a:t>
            </a:r>
            <a:r>
              <a:rPr lang="it-IT" sz="1400" dirty="0" err="1">
                <a:solidFill>
                  <a:srgbClr val="000000"/>
                </a:solidFill>
              </a:rPr>
              <a:t>veritatis</a:t>
            </a:r>
            <a:r>
              <a:rPr lang="it-IT" sz="1400" dirty="0">
                <a:solidFill>
                  <a:srgbClr val="000000"/>
                </a:solidFill>
              </a:rPr>
              <a:t> et quasi </a:t>
            </a:r>
            <a:r>
              <a:rPr lang="it-IT" sz="1400" dirty="0" err="1">
                <a:solidFill>
                  <a:srgbClr val="000000"/>
                </a:solidFill>
              </a:rPr>
              <a:t>architecto</a:t>
            </a:r>
            <a:r>
              <a:rPr lang="it-IT" sz="1400" dirty="0">
                <a:solidFill>
                  <a:srgbClr val="000000"/>
                </a:solidFill>
              </a:rPr>
              <a:t> </a:t>
            </a:r>
            <a:r>
              <a:rPr lang="it-IT" sz="1400" dirty="0" err="1">
                <a:solidFill>
                  <a:srgbClr val="000000"/>
                </a:solidFill>
              </a:rPr>
              <a:t>beatae</a:t>
            </a:r>
            <a:r>
              <a:rPr lang="it-IT" sz="1400" dirty="0">
                <a:solidFill>
                  <a:srgbClr val="000000"/>
                </a:solidFill>
              </a:rPr>
              <a:t> vitae </a:t>
            </a:r>
            <a:r>
              <a:rPr lang="it-IT" sz="1400" dirty="0" err="1">
                <a:solidFill>
                  <a:srgbClr val="000000"/>
                </a:solidFill>
              </a:rPr>
              <a:t>dicta</a:t>
            </a:r>
            <a:r>
              <a:rPr lang="it-IT" sz="1400" dirty="0">
                <a:solidFill>
                  <a:srgbClr val="000000"/>
                </a:solidFill>
              </a:rPr>
              <a:t> </a:t>
            </a:r>
            <a:r>
              <a:rPr lang="it-IT" sz="1400" dirty="0" err="1">
                <a:solidFill>
                  <a:srgbClr val="000000"/>
                </a:solidFill>
              </a:rPr>
              <a:t>sunt</a:t>
            </a:r>
            <a:r>
              <a:rPr lang="it-IT" sz="1400" dirty="0">
                <a:solidFill>
                  <a:srgbClr val="000000"/>
                </a:solidFill>
              </a:rPr>
              <a:t> </a:t>
            </a:r>
            <a:r>
              <a:rPr lang="it-IT" sz="1400" dirty="0" err="1">
                <a:solidFill>
                  <a:srgbClr val="000000"/>
                </a:solidFill>
              </a:rPr>
              <a:t>explicabo</a:t>
            </a:r>
            <a:r>
              <a:rPr lang="it-IT" sz="1400" dirty="0">
                <a:solidFill>
                  <a:srgbClr val="000000"/>
                </a:solidFill>
              </a:rPr>
              <a:t>. </a:t>
            </a:r>
          </a:p>
          <a:p>
            <a:pPr marL="0" marR="0" indent="0" algn="just" defTabSz="457200" rtl="0" eaLnBrk="1" fontAlgn="auto" latinLnBrk="0" hangingPunct="1">
              <a:lnSpc>
                <a:spcPct val="100000"/>
              </a:lnSpc>
              <a:spcBef>
                <a:spcPts val="0"/>
              </a:spcBef>
              <a:spcAft>
                <a:spcPts val="0"/>
              </a:spcAft>
              <a:buClrTx/>
              <a:buSzTx/>
              <a:buFontTx/>
              <a:buNone/>
              <a:tabLst/>
              <a:defRPr/>
            </a:pPr>
            <a:r>
              <a:rPr lang="it-IT" sz="1400" dirty="0" err="1">
                <a:solidFill>
                  <a:srgbClr val="000000"/>
                </a:solidFill>
              </a:rPr>
              <a:t>Sed</a:t>
            </a:r>
            <a:r>
              <a:rPr lang="it-IT" sz="1400" dirty="0">
                <a:solidFill>
                  <a:srgbClr val="000000"/>
                </a:solidFill>
              </a:rPr>
              <a:t> ut </a:t>
            </a:r>
            <a:r>
              <a:rPr lang="it-IT" sz="1400" dirty="0" err="1">
                <a:solidFill>
                  <a:srgbClr val="000000"/>
                </a:solidFill>
              </a:rPr>
              <a:t>perspiciatis</a:t>
            </a:r>
            <a:r>
              <a:rPr lang="it-IT" sz="1400" dirty="0">
                <a:solidFill>
                  <a:srgbClr val="000000"/>
                </a:solidFill>
              </a:rPr>
              <a:t> </a:t>
            </a:r>
            <a:r>
              <a:rPr lang="it-IT" sz="1400" dirty="0" err="1">
                <a:solidFill>
                  <a:srgbClr val="000000"/>
                </a:solidFill>
              </a:rPr>
              <a:t>unde</a:t>
            </a:r>
            <a:r>
              <a:rPr lang="it-IT" sz="1400" dirty="0">
                <a:solidFill>
                  <a:srgbClr val="000000"/>
                </a:solidFill>
              </a:rPr>
              <a:t> </a:t>
            </a:r>
            <a:r>
              <a:rPr lang="it-IT" sz="1400" dirty="0" err="1">
                <a:solidFill>
                  <a:srgbClr val="000000"/>
                </a:solidFill>
              </a:rPr>
              <a:t>omnis</a:t>
            </a:r>
            <a:r>
              <a:rPr lang="it-IT" sz="1400" dirty="0">
                <a:solidFill>
                  <a:srgbClr val="000000"/>
                </a:solidFill>
              </a:rPr>
              <a:t> </a:t>
            </a:r>
            <a:r>
              <a:rPr lang="it-IT" sz="1400" dirty="0" err="1">
                <a:solidFill>
                  <a:srgbClr val="000000"/>
                </a:solidFill>
              </a:rPr>
              <a:t>iste</a:t>
            </a:r>
            <a:r>
              <a:rPr lang="it-IT" sz="1400" dirty="0">
                <a:solidFill>
                  <a:srgbClr val="000000"/>
                </a:solidFill>
              </a:rPr>
              <a:t> </a:t>
            </a:r>
            <a:r>
              <a:rPr lang="it-IT" sz="1400" dirty="0" err="1">
                <a:solidFill>
                  <a:srgbClr val="000000"/>
                </a:solidFill>
              </a:rPr>
              <a:t>natus</a:t>
            </a:r>
            <a:r>
              <a:rPr lang="it-IT" sz="1400" dirty="0">
                <a:solidFill>
                  <a:srgbClr val="000000"/>
                </a:solidFill>
              </a:rPr>
              <a:t> </a:t>
            </a:r>
            <a:r>
              <a:rPr lang="it-IT" sz="1400" dirty="0" err="1">
                <a:solidFill>
                  <a:srgbClr val="000000"/>
                </a:solidFill>
              </a:rPr>
              <a:t>error</a:t>
            </a:r>
            <a:r>
              <a:rPr lang="it-IT" sz="1400" dirty="0">
                <a:solidFill>
                  <a:srgbClr val="000000"/>
                </a:solidFill>
              </a:rPr>
              <a:t> </a:t>
            </a:r>
            <a:r>
              <a:rPr lang="it-IT" sz="1400" dirty="0" err="1">
                <a:solidFill>
                  <a:srgbClr val="000000"/>
                </a:solidFill>
              </a:rPr>
              <a:t>sit</a:t>
            </a:r>
            <a:r>
              <a:rPr lang="it-IT" sz="1400" dirty="0">
                <a:solidFill>
                  <a:srgbClr val="000000"/>
                </a:solidFill>
              </a:rPr>
              <a:t> </a:t>
            </a:r>
            <a:r>
              <a:rPr lang="it-IT" sz="1400" dirty="0" err="1">
                <a:solidFill>
                  <a:srgbClr val="000000"/>
                </a:solidFill>
              </a:rPr>
              <a:t>voluptatem</a:t>
            </a:r>
            <a:r>
              <a:rPr lang="it-IT" sz="1400" dirty="0">
                <a:solidFill>
                  <a:srgbClr val="000000"/>
                </a:solidFill>
              </a:rPr>
              <a:t> </a:t>
            </a:r>
            <a:r>
              <a:rPr lang="it-IT" sz="1400" dirty="0" err="1">
                <a:solidFill>
                  <a:srgbClr val="000000"/>
                </a:solidFill>
              </a:rPr>
              <a:t>accusantium</a:t>
            </a:r>
            <a:r>
              <a:rPr lang="it-IT" sz="1400" dirty="0">
                <a:solidFill>
                  <a:srgbClr val="000000"/>
                </a:solidFill>
              </a:rPr>
              <a:t> </a:t>
            </a:r>
            <a:r>
              <a:rPr lang="it-IT" sz="1400" dirty="0" err="1">
                <a:solidFill>
                  <a:srgbClr val="000000"/>
                </a:solidFill>
              </a:rPr>
              <a:t>doloremque</a:t>
            </a:r>
            <a:r>
              <a:rPr lang="it-IT" sz="1400" dirty="0">
                <a:solidFill>
                  <a:srgbClr val="000000"/>
                </a:solidFill>
              </a:rPr>
              <a:t> </a:t>
            </a:r>
            <a:r>
              <a:rPr lang="it-IT" sz="1400" dirty="0" err="1">
                <a:solidFill>
                  <a:srgbClr val="000000"/>
                </a:solidFill>
              </a:rPr>
              <a:t>laudantium</a:t>
            </a:r>
            <a:r>
              <a:rPr lang="it-IT" sz="1400" dirty="0">
                <a:solidFill>
                  <a:srgbClr val="000000"/>
                </a:solidFill>
              </a:rPr>
              <a:t>,. </a:t>
            </a:r>
          </a:p>
        </p:txBody>
      </p:sp>
    </p:spTree>
    <p:extLst>
      <p:ext uri="{BB962C8B-B14F-4D97-AF65-F5344CB8AC3E}">
        <p14:creationId xmlns:p14="http://schemas.microsoft.com/office/powerpoint/2010/main" val="30420724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193800" y="274638"/>
            <a:ext cx="5156200" cy="1143000"/>
          </a:xfrm>
          <a:prstGeom prst="rect">
            <a:avLst/>
          </a:prstGeom>
        </p:spPr>
        <p:txBody>
          <a:bodyPr vert="horz" lIns="91440" tIns="45720" rIns="91440" bIns="45720" rtlCol="0" anchor="ctr">
            <a:normAutofit/>
          </a:bodyPr>
          <a:lstStyle/>
          <a:p>
            <a:r>
              <a:rPr lang="it-IT" dirty="0"/>
              <a:t>FARE CLIC PER MODIFICARE STILE</a:t>
            </a:r>
          </a:p>
        </p:txBody>
      </p:sp>
      <p:sp>
        <p:nvSpPr>
          <p:cNvPr id="3" name="Segnaposto testo 2"/>
          <p:cNvSpPr>
            <a:spLocks noGrp="1"/>
          </p:cNvSpPr>
          <p:nvPr>
            <p:ph type="body" idx="1"/>
          </p:nvPr>
        </p:nvSpPr>
        <p:spPr>
          <a:xfrm>
            <a:off x="1293813" y="3581401"/>
            <a:ext cx="7391400" cy="2482850"/>
          </a:xfrm>
          <a:prstGeom prst="rect">
            <a:avLst/>
          </a:prstGeom>
        </p:spPr>
        <p:txBody>
          <a:bodyPr vert="horz" lIns="91440" tIns="45720" rIns="91440" bIns="45720" rtlCol="0">
            <a:normAutofit/>
          </a:bodyPr>
          <a:lstStyle/>
          <a:p>
            <a:pPr lvl="0"/>
            <a:r>
              <a:rPr lang="it-IT" dirty="0" err="1"/>
              <a:t>Sed</a:t>
            </a:r>
            <a:r>
              <a:rPr lang="it-IT" dirty="0"/>
              <a:t> ut </a:t>
            </a:r>
            <a:r>
              <a:rPr lang="it-IT" dirty="0" err="1"/>
              <a:t>perspiciatis</a:t>
            </a:r>
            <a:r>
              <a:rPr lang="it-IT" dirty="0"/>
              <a:t> </a:t>
            </a:r>
            <a:r>
              <a:rPr lang="it-IT" dirty="0" err="1"/>
              <a:t>unde</a:t>
            </a:r>
            <a:r>
              <a:rPr lang="it-IT" dirty="0"/>
              <a:t> </a:t>
            </a:r>
            <a:r>
              <a:rPr lang="it-IT" dirty="0" err="1"/>
              <a:t>omnis</a:t>
            </a:r>
            <a:r>
              <a:rPr lang="it-IT" dirty="0"/>
              <a:t> </a:t>
            </a:r>
            <a:r>
              <a:rPr lang="it-IT" dirty="0" err="1"/>
              <a:t>iste</a:t>
            </a:r>
            <a:r>
              <a:rPr lang="it-IT" dirty="0"/>
              <a:t> </a:t>
            </a:r>
            <a:r>
              <a:rPr lang="it-IT" dirty="0" err="1"/>
              <a:t>natus</a:t>
            </a:r>
            <a:r>
              <a:rPr lang="it-IT" dirty="0"/>
              <a:t> Secondo livello</a:t>
            </a:r>
          </a:p>
          <a:p>
            <a:pPr lvl="2"/>
            <a:r>
              <a:rPr lang="it-IT" dirty="0"/>
              <a:t>Terzo livello</a:t>
            </a:r>
          </a:p>
          <a:p>
            <a:pPr lvl="3"/>
            <a:r>
              <a:rPr lang="it-IT" dirty="0"/>
              <a:t>Quarto livello</a:t>
            </a:r>
          </a:p>
          <a:p>
            <a:pPr lvl="4"/>
            <a:r>
              <a:rPr lang="it-IT" dirty="0"/>
              <a:t>Quinto livello</a:t>
            </a:r>
            <a:br>
              <a:rPr lang="it-IT" dirty="0"/>
            </a:br>
            <a:endParaRPr lang="it-IT" dirty="0"/>
          </a:p>
        </p:txBody>
      </p:sp>
    </p:spTree>
    <p:extLst>
      <p:ext uri="{BB962C8B-B14F-4D97-AF65-F5344CB8AC3E}">
        <p14:creationId xmlns:p14="http://schemas.microsoft.com/office/powerpoint/2010/main" val="39473646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91" r:id="rId4"/>
  </p:sldLayoutIdLst>
  <p:hf hdr="0" ftr="0" dt="0"/>
  <p:txStyles>
    <p:titleStyle>
      <a:lvl1pPr algn="l" defTabSz="457200" rtl="0" eaLnBrk="1" latinLnBrk="0" hangingPunct="1">
        <a:spcBef>
          <a:spcPct val="0"/>
        </a:spcBef>
        <a:buNone/>
        <a:defRPr sz="2800" b="1" kern="1200" cap="all">
          <a:solidFill>
            <a:schemeClr val="accent5"/>
          </a:solidFill>
          <a:latin typeface="Helvetica"/>
          <a:ea typeface="+mj-ea"/>
          <a:cs typeface="+mj-cs"/>
        </a:defRPr>
      </a:lvl1pPr>
    </p:titleStyle>
    <p:bodyStyle>
      <a:lvl1pPr marL="0" indent="-342000" algn="l" defTabSz="457200" rtl="0" eaLnBrk="1" latinLnBrk="0" hangingPunct="1">
        <a:spcBef>
          <a:spcPts val="0"/>
        </a:spcBef>
        <a:spcAft>
          <a:spcPts val="0"/>
        </a:spcAft>
        <a:buClr>
          <a:schemeClr val="accent5"/>
        </a:buClr>
        <a:buSzPct val="100000"/>
        <a:buFont typeface="Arial"/>
        <a:buChar char="•"/>
        <a:defRPr sz="2000" kern="1200" baseline="0">
          <a:ln>
            <a:noFill/>
          </a:ln>
          <a:solidFill>
            <a:schemeClr val="tx1"/>
          </a:solidFill>
          <a:latin typeface="Helvetica"/>
          <a:ea typeface="+mn-ea"/>
          <a:cs typeface="+mn-cs"/>
        </a:defRPr>
      </a:lvl1pPr>
      <a:lvl2pPr marL="597600" indent="-252000" algn="l" defTabSz="457200" rtl="0" eaLnBrk="1" latinLnBrk="0" hangingPunct="1">
        <a:spcBef>
          <a:spcPct val="20000"/>
        </a:spcBef>
        <a:buClr>
          <a:schemeClr val="accent3"/>
        </a:buClr>
        <a:buFont typeface="Courier New"/>
        <a:buChar char="o"/>
        <a:defRPr sz="1800" kern="1200">
          <a:solidFill>
            <a:schemeClr val="tx1"/>
          </a:solidFill>
          <a:latin typeface="Helvetica"/>
          <a:ea typeface="+mn-ea"/>
          <a:cs typeface="+mn-cs"/>
        </a:defRPr>
      </a:lvl2pPr>
      <a:lvl3pPr marL="11430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Helvetic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CasellaDiTesto 1"/>
          <p:cNvSpPr txBox="1"/>
          <p:nvPr/>
        </p:nvSpPr>
        <p:spPr>
          <a:xfrm>
            <a:off x="0" y="2310182"/>
            <a:ext cx="9144000" cy="584776"/>
          </a:xfrm>
          <a:prstGeom prst="rect">
            <a:avLst/>
          </a:prstGeom>
          <a:noFill/>
        </p:spPr>
        <p:txBody>
          <a:bodyPr wrap="square" rtlCol="0">
            <a:spAutoFit/>
          </a:bodyPr>
          <a:lstStyle/>
          <a:p>
            <a:pPr algn="ctr"/>
            <a:r>
              <a:rPr lang="it-IT" sz="3200" b="1" dirty="0">
                <a:solidFill>
                  <a:srgbClr val="003374"/>
                </a:solidFill>
                <a:latin typeface="Calibri"/>
                <a:cs typeface="Calibri"/>
              </a:rPr>
              <a:t>Il futuro del lavoro tra squilibri vecchi e nuovi</a:t>
            </a:r>
          </a:p>
        </p:txBody>
      </p:sp>
      <p:sp>
        <p:nvSpPr>
          <p:cNvPr id="6" name="CasellaDiTesto 5"/>
          <p:cNvSpPr txBox="1"/>
          <p:nvPr/>
        </p:nvSpPr>
        <p:spPr>
          <a:xfrm>
            <a:off x="116958" y="2815206"/>
            <a:ext cx="9144000" cy="584776"/>
          </a:xfrm>
          <a:prstGeom prst="rect">
            <a:avLst/>
          </a:prstGeom>
          <a:noFill/>
        </p:spPr>
        <p:txBody>
          <a:bodyPr wrap="square" rtlCol="0">
            <a:spAutoFit/>
          </a:bodyPr>
          <a:lstStyle/>
          <a:p>
            <a:pPr algn="ctr"/>
            <a:r>
              <a:rPr lang="it-IT" sz="3200" dirty="0">
                <a:solidFill>
                  <a:srgbClr val="003374"/>
                </a:solidFill>
                <a:latin typeface="Calibri"/>
                <a:cs typeface="Calibri"/>
              </a:rPr>
              <a:t>La necessità di politiche strutturali</a:t>
            </a:r>
          </a:p>
        </p:txBody>
      </p:sp>
      <p:sp>
        <p:nvSpPr>
          <p:cNvPr id="7" name="CasellaDiTesto 6"/>
          <p:cNvSpPr txBox="1"/>
          <p:nvPr/>
        </p:nvSpPr>
        <p:spPr>
          <a:xfrm>
            <a:off x="0" y="3399982"/>
            <a:ext cx="9144000" cy="1785104"/>
          </a:xfrm>
          <a:prstGeom prst="rect">
            <a:avLst/>
          </a:prstGeom>
          <a:noFill/>
        </p:spPr>
        <p:txBody>
          <a:bodyPr wrap="square" rtlCol="0" anchor="t">
            <a:spAutoFit/>
          </a:bodyPr>
          <a:lstStyle/>
          <a:p>
            <a:pPr algn="ctr"/>
            <a:r>
              <a:rPr lang="it-IT" sz="2200" i="1" dirty="0">
                <a:solidFill>
                  <a:srgbClr val="38A748"/>
                </a:solidFill>
                <a:latin typeface="Cambria"/>
                <a:cs typeface="Cambria"/>
              </a:rPr>
              <a:t>Intervento di Stefano Sacchi  </a:t>
            </a:r>
          </a:p>
          <a:p>
            <a:pPr algn="ctr"/>
            <a:r>
              <a:rPr lang="it-IT" sz="2200" i="1" dirty="0">
                <a:solidFill>
                  <a:srgbClr val="38A748"/>
                </a:solidFill>
                <a:latin typeface="Cambria"/>
                <a:cs typeface="Cambria"/>
              </a:rPr>
              <a:t>a "Rapporto su Mercato del Lavoro</a:t>
            </a:r>
          </a:p>
          <a:p>
            <a:pPr algn="ctr"/>
            <a:r>
              <a:rPr lang="it-IT" sz="2200" i="1" dirty="0">
                <a:solidFill>
                  <a:srgbClr val="38A748"/>
                </a:solidFill>
                <a:latin typeface="Cambria"/>
                <a:cs typeface="Cambria"/>
              </a:rPr>
              <a:t>e Contrattazione Collettiva 2006-17"</a:t>
            </a:r>
          </a:p>
          <a:p>
            <a:pPr algn="ctr"/>
            <a:endParaRPr lang="it-IT" sz="2200" i="1" dirty="0">
              <a:solidFill>
                <a:srgbClr val="38A748"/>
              </a:solidFill>
              <a:latin typeface="Cambria"/>
              <a:cs typeface="Cambria"/>
            </a:endParaRPr>
          </a:p>
          <a:p>
            <a:pPr algn="ctr"/>
            <a:r>
              <a:rPr lang="it-IT" sz="2200" i="1" dirty="0">
                <a:solidFill>
                  <a:srgbClr val="38A748"/>
                </a:solidFill>
                <a:latin typeface="Cambria"/>
                <a:cs typeface="Cambria"/>
              </a:rPr>
              <a:t>CNEL, Roma – 6 dicembre 2017 </a:t>
            </a:r>
          </a:p>
        </p:txBody>
      </p:sp>
    </p:spTree>
    <p:extLst>
      <p:ext uri="{BB962C8B-B14F-4D97-AF65-F5344CB8AC3E}">
        <p14:creationId xmlns:p14="http://schemas.microsoft.com/office/powerpoint/2010/main" val="2858545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10</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Beneficiari</a:t>
            </a:r>
          </a:p>
        </p:txBody>
      </p:sp>
      <p:sp>
        <p:nvSpPr>
          <p:cNvPr id="8" name="CasellaDiTesto 7"/>
          <p:cNvSpPr txBox="1"/>
          <p:nvPr/>
        </p:nvSpPr>
        <p:spPr>
          <a:xfrm>
            <a:off x="644893" y="1049827"/>
            <a:ext cx="7940841" cy="584775"/>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Nel periodo compreso tra maggio 2016 e agosto 2017, sono state presentate domande per premi di risultato riferiti a circa </a:t>
            </a:r>
            <a:r>
              <a:rPr lang="it-IT" sz="1600" b="1" dirty="0">
                <a:solidFill>
                  <a:prstClr val="black"/>
                </a:solidFill>
                <a:latin typeface="Cambria" panose="02040503050406030204" pitchFamily="18" charset="0"/>
                <a:cs typeface="Helvetica"/>
              </a:rPr>
              <a:t>2.140.000 beneficiari</a:t>
            </a:r>
            <a:r>
              <a:rPr lang="it-IT" sz="1600" dirty="0">
                <a:solidFill>
                  <a:prstClr val="black"/>
                </a:solidFill>
                <a:latin typeface="Cambria" panose="02040503050406030204" pitchFamily="18" charset="0"/>
                <a:cs typeface="Helvetica"/>
              </a:rPr>
              <a:t>, </a:t>
            </a:r>
            <a:r>
              <a:rPr lang="it-IT" sz="1600" i="1" dirty="0">
                <a:solidFill>
                  <a:prstClr val="black"/>
                </a:solidFill>
                <a:latin typeface="Cambria" panose="02040503050406030204" pitchFamily="18" charset="0"/>
                <a:cs typeface="Helvetica"/>
              </a:rPr>
              <a:t>in media per anno</a:t>
            </a:r>
            <a:r>
              <a:rPr lang="it-IT" sz="1600" dirty="0">
                <a:solidFill>
                  <a:prstClr val="black"/>
                </a:solidFill>
                <a:latin typeface="Cambria" panose="02040503050406030204" pitchFamily="18" charset="0"/>
                <a:cs typeface="Helvetica"/>
              </a:rPr>
              <a:t>.</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2652" y="2045334"/>
            <a:ext cx="6472989" cy="4230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asellaDiTesto 11"/>
          <p:cNvSpPr txBox="1"/>
          <p:nvPr/>
        </p:nvSpPr>
        <p:spPr>
          <a:xfrm>
            <a:off x="1915428" y="1768999"/>
            <a:ext cx="5120640"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Beneficiari (migliaia)</a:t>
            </a:r>
            <a:endParaRPr lang="it-IT" sz="1400" b="1" dirty="0">
              <a:solidFill>
                <a:prstClr val="black"/>
              </a:solidFill>
              <a:latin typeface="Helvetica"/>
              <a:cs typeface="Helvetica"/>
            </a:endParaRPr>
          </a:p>
        </p:txBody>
      </p:sp>
    </p:spTree>
    <p:extLst>
      <p:ext uri="{BB962C8B-B14F-4D97-AF65-F5344CB8AC3E}">
        <p14:creationId xmlns:p14="http://schemas.microsoft.com/office/powerpoint/2010/main" val="2917958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11</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Valore del premio detassato</a:t>
            </a:r>
          </a:p>
        </p:txBody>
      </p:sp>
      <p:sp>
        <p:nvSpPr>
          <p:cNvPr id="8" name="CasellaDiTesto 7"/>
          <p:cNvSpPr txBox="1"/>
          <p:nvPr/>
        </p:nvSpPr>
        <p:spPr>
          <a:xfrm>
            <a:off x="781050" y="1059452"/>
            <a:ext cx="7705725" cy="830997"/>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Nel periodo compreso tra maggio 2016 e agosto 2017, sono state presentate domande, pari a un valore </a:t>
            </a:r>
            <a:r>
              <a:rPr lang="it-IT" sz="1600" b="1" dirty="0">
                <a:solidFill>
                  <a:prstClr val="black"/>
                </a:solidFill>
                <a:latin typeface="Cambria" panose="02040503050406030204" pitchFamily="18" charset="0"/>
                <a:cs typeface="Helvetica"/>
              </a:rPr>
              <a:t>valore complessivo del premio detassato pari a 2.633.000.000 circa</a:t>
            </a:r>
            <a:r>
              <a:rPr lang="it-IT" sz="1600" dirty="0">
                <a:solidFill>
                  <a:prstClr val="black"/>
                </a:solidFill>
                <a:latin typeface="Cambria" panose="02040503050406030204" pitchFamily="18" charset="0"/>
                <a:cs typeface="Helvetica"/>
              </a:rPr>
              <a:t>, </a:t>
            </a:r>
            <a:r>
              <a:rPr lang="it-IT" sz="1600" i="1" dirty="0">
                <a:solidFill>
                  <a:prstClr val="black"/>
                </a:solidFill>
                <a:latin typeface="Cambria" panose="02040503050406030204" pitchFamily="18" charset="0"/>
                <a:cs typeface="Helvetica"/>
              </a:rPr>
              <a:t>in media per anno</a:t>
            </a:r>
            <a:r>
              <a:rPr lang="it-IT" sz="1600" dirty="0">
                <a:solidFill>
                  <a:prstClr val="black"/>
                </a:solidFill>
                <a:latin typeface="Cambria" panose="02040503050406030204" pitchFamily="18" charset="0"/>
                <a:cs typeface="Helvetica"/>
              </a:rPr>
              <a:t>.</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178" y="2284958"/>
            <a:ext cx="6189327" cy="404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2021303" y="1980749"/>
            <a:ext cx="5120640"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Valore totale del premio detassato (milioni di euro)</a:t>
            </a:r>
            <a:endParaRPr lang="it-IT" sz="1400" b="1" dirty="0">
              <a:solidFill>
                <a:prstClr val="black"/>
              </a:solidFill>
              <a:latin typeface="Helvetica"/>
              <a:cs typeface="Helvetica"/>
            </a:endParaRPr>
          </a:p>
        </p:txBody>
      </p:sp>
    </p:spTree>
    <p:extLst>
      <p:ext uri="{BB962C8B-B14F-4D97-AF65-F5344CB8AC3E}">
        <p14:creationId xmlns:p14="http://schemas.microsoft.com/office/powerpoint/2010/main" val="309790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12</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Valore del premio detassato</a:t>
            </a:r>
          </a:p>
        </p:txBody>
      </p:sp>
      <p:sp>
        <p:nvSpPr>
          <p:cNvPr id="10" name="CasellaDiTesto 9"/>
          <p:cNvSpPr txBox="1"/>
          <p:nvPr/>
        </p:nvSpPr>
        <p:spPr>
          <a:xfrm>
            <a:off x="2011680" y="1566862"/>
            <a:ext cx="5120640"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Valore del premio detassato medio per beneficiario </a:t>
            </a:r>
            <a:endParaRPr lang="it-IT" sz="1400" b="1" dirty="0">
              <a:solidFill>
                <a:prstClr val="black"/>
              </a:solidFill>
              <a:latin typeface="Helvetica"/>
              <a:cs typeface="Helvetica"/>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5214" y="1973177"/>
            <a:ext cx="6956259" cy="4181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asellaDiTesto 11"/>
          <p:cNvSpPr txBox="1"/>
          <p:nvPr/>
        </p:nvSpPr>
        <p:spPr>
          <a:xfrm>
            <a:off x="781050" y="1059452"/>
            <a:ext cx="7705725" cy="338554"/>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Il valore medio annuo del premio detassato ammonta </a:t>
            </a:r>
            <a:r>
              <a:rPr lang="it-IT" sz="1600" b="1" dirty="0">
                <a:solidFill>
                  <a:prstClr val="black"/>
                </a:solidFill>
                <a:latin typeface="Cambria" panose="02040503050406030204" pitchFamily="18" charset="0"/>
                <a:cs typeface="Helvetica"/>
              </a:rPr>
              <a:t>a 1.284 euro per beneficiario</a:t>
            </a:r>
          </a:p>
        </p:txBody>
      </p:sp>
    </p:spTree>
    <p:extLst>
      <p:ext uri="{BB962C8B-B14F-4D97-AF65-F5344CB8AC3E}">
        <p14:creationId xmlns:p14="http://schemas.microsoft.com/office/powerpoint/2010/main" val="2871606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13</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Welfare aziendale e partecipazione dei lavoratori</a:t>
            </a:r>
          </a:p>
        </p:txBody>
      </p:sp>
      <p:sp>
        <p:nvSpPr>
          <p:cNvPr id="12" name="CasellaDiTesto 11"/>
          <p:cNvSpPr txBox="1"/>
          <p:nvPr/>
        </p:nvSpPr>
        <p:spPr>
          <a:xfrm>
            <a:off x="781050" y="1059452"/>
            <a:ext cx="7705725" cy="307777"/>
          </a:xfrm>
          <a:prstGeom prst="rect">
            <a:avLst/>
          </a:prstGeom>
          <a:noFill/>
        </p:spPr>
        <p:txBody>
          <a:bodyPr wrap="square" rtlCol="0">
            <a:spAutoFit/>
          </a:bodyPr>
          <a:lstStyle/>
          <a:p>
            <a:pPr algn="just"/>
            <a:r>
              <a:rPr lang="it-IT" sz="1400" b="1" dirty="0">
                <a:solidFill>
                  <a:prstClr val="black"/>
                </a:solidFill>
                <a:latin typeface="Cambria" panose="02040503050406030204" pitchFamily="18" charset="0"/>
                <a:cs typeface="Helvetica"/>
              </a:rPr>
              <a:t>Diffusione welfare aziendale e partecipazione dei lavoratori per dimensione aziendale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6723" y="1489743"/>
            <a:ext cx="7262501" cy="4739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3219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2991509"/>
            <a:ext cx="9144000" cy="461665"/>
          </a:xfrm>
          <a:prstGeom prst="rect">
            <a:avLst/>
          </a:prstGeom>
          <a:noFill/>
        </p:spPr>
        <p:txBody>
          <a:bodyPr wrap="square" rtlCol="0">
            <a:spAutoFit/>
          </a:bodyPr>
          <a:lstStyle/>
          <a:p>
            <a:pPr algn="ctr"/>
            <a:r>
              <a:rPr lang="it-IT" sz="2400" b="1" dirty="0">
                <a:solidFill>
                  <a:srgbClr val="003374"/>
                </a:solidFill>
                <a:cs typeface="Calibri"/>
              </a:rPr>
              <a:t>Crescita dell'occupazione e incentivi al lavoro a tempo indeterminato</a:t>
            </a: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Tree>
    <p:extLst>
      <p:ext uri="{BB962C8B-B14F-4D97-AF65-F5344CB8AC3E}">
        <p14:creationId xmlns:p14="http://schemas.microsoft.com/office/powerpoint/2010/main" val="3595073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15</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L'occupazione nella fase di ripresa</a:t>
            </a:r>
          </a:p>
        </p:txBody>
      </p:sp>
      <p:sp>
        <p:nvSpPr>
          <p:cNvPr id="10" name="CasellaDiTesto 9"/>
          <p:cNvSpPr txBox="1"/>
          <p:nvPr/>
        </p:nvSpPr>
        <p:spPr>
          <a:xfrm>
            <a:off x="2122392" y="2107796"/>
            <a:ext cx="5886501"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Occupati (Anni 2007-2017*). Dati destagionalizzati, valori in migliaia.</a:t>
            </a:r>
            <a:endParaRPr lang="it-IT" sz="1400" b="1" dirty="0">
              <a:solidFill>
                <a:prstClr val="black"/>
              </a:solidFill>
              <a:latin typeface="Helvetica"/>
              <a:cs typeface="Helvetica"/>
            </a:endParaRPr>
          </a:p>
        </p:txBody>
      </p:sp>
      <p:sp>
        <p:nvSpPr>
          <p:cNvPr id="12" name="CasellaDiTesto 11"/>
          <p:cNvSpPr txBox="1"/>
          <p:nvPr/>
        </p:nvSpPr>
        <p:spPr>
          <a:xfrm>
            <a:off x="781049" y="1049828"/>
            <a:ext cx="7705725" cy="1077218"/>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Dal 2014 l'occupazione ha invertito la tendenza alla diminuzione ed ha ripreso a crescere. Il numero di occupati ha sostanzialmente raggiunto, nel secondo trimestre 2017, i 23 milioni, un livello di poco inferiore a quello del 2008 e prossimo al massimo storico dal 1992</a:t>
            </a:r>
            <a:endParaRPr lang="it-IT" sz="1600" b="1" dirty="0">
              <a:solidFill>
                <a:prstClr val="black"/>
              </a:solidFill>
              <a:latin typeface="Cambria" panose="02040503050406030204" pitchFamily="18" charset="0"/>
              <a:cs typeface="Helvetica"/>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Rectangle 3"/>
          <p:cNvSpPr>
            <a:spLocks noChangeArrowheads="1"/>
          </p:cNvSpPr>
          <p:nvPr/>
        </p:nvSpPr>
        <p:spPr bwMode="auto">
          <a:xfrm>
            <a:off x="2377440" y="5967565"/>
            <a:ext cx="31742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Media primi due trimestri.</a:t>
            </a:r>
            <a:endParaRPr kumimoji="0" lang="it-IT" altLang="it-IT"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7440" y="2415573"/>
            <a:ext cx="5376406" cy="3513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9342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16</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L'occupazione nella fase di ripresa</a:t>
            </a:r>
          </a:p>
        </p:txBody>
      </p:sp>
      <p:sp>
        <p:nvSpPr>
          <p:cNvPr id="10" name="CasellaDiTesto 9"/>
          <p:cNvSpPr txBox="1"/>
          <p:nvPr/>
        </p:nvSpPr>
        <p:spPr>
          <a:xfrm>
            <a:off x="394635" y="1890314"/>
            <a:ext cx="8354729"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Occupati dipendenti e autonomi (Anni 2007-2017*). Dati destagionalizzati, valori in migliaia.</a:t>
            </a:r>
            <a:endParaRPr lang="it-IT" sz="1400" b="1" dirty="0">
              <a:solidFill>
                <a:prstClr val="black"/>
              </a:solidFill>
              <a:latin typeface="Helvetica"/>
              <a:cs typeface="Helvetica"/>
            </a:endParaRPr>
          </a:p>
        </p:txBody>
      </p:sp>
      <p:sp>
        <p:nvSpPr>
          <p:cNvPr id="12" name="CasellaDiTesto 11"/>
          <p:cNvSpPr txBox="1"/>
          <p:nvPr/>
        </p:nvSpPr>
        <p:spPr>
          <a:xfrm>
            <a:off x="781049" y="1049828"/>
            <a:ext cx="7705725" cy="830997"/>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L'aumento dell’occupazione registrata dal 2014 fino al secondo trimestre 2017 è dovuta esclusivamente all'occupazione dipendente, il cui incremento ha più che compensato la flessione costante degli occupati autonomi.</a:t>
            </a:r>
            <a:endParaRPr lang="it-IT" sz="1600" b="1" dirty="0">
              <a:solidFill>
                <a:prstClr val="black"/>
              </a:solidFill>
              <a:latin typeface="Cambria" panose="02040503050406030204" pitchFamily="18" charset="0"/>
              <a:cs typeface="Helvetica"/>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Rectangle 3"/>
          <p:cNvSpPr>
            <a:spLocks noChangeArrowheads="1"/>
          </p:cNvSpPr>
          <p:nvPr/>
        </p:nvSpPr>
        <p:spPr bwMode="auto">
          <a:xfrm>
            <a:off x="1687982" y="5967565"/>
            <a:ext cx="31742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Media primi due trimestri.</a:t>
            </a:r>
            <a:endParaRPr kumimoji="0" lang="it-IT" altLang="it-IT"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istat</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Rilevazione forze di lavoro</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7982" y="2198091"/>
            <a:ext cx="5768035" cy="3769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1669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17</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L'occupazione nella fase di ripresa</a:t>
            </a:r>
          </a:p>
        </p:txBody>
      </p:sp>
      <p:sp>
        <p:nvSpPr>
          <p:cNvPr id="10" name="CasellaDiTesto 9"/>
          <p:cNvSpPr txBox="1"/>
          <p:nvPr/>
        </p:nvSpPr>
        <p:spPr>
          <a:xfrm>
            <a:off x="1687982" y="1692064"/>
            <a:ext cx="5840519"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Occupati dipendenti stabili e a termine (Anni 2007-2017*). Dati destagionalizzati, valori in migliaia.</a:t>
            </a:r>
            <a:endParaRPr lang="it-IT" sz="1400" b="1" dirty="0">
              <a:solidFill>
                <a:prstClr val="black"/>
              </a:solidFill>
              <a:latin typeface="Helvetica"/>
              <a:cs typeface="Helvetica"/>
            </a:endParaRPr>
          </a:p>
        </p:txBody>
      </p:sp>
      <p:sp>
        <p:nvSpPr>
          <p:cNvPr id="12" name="CasellaDiTesto 11"/>
          <p:cNvSpPr txBox="1"/>
          <p:nvPr/>
        </p:nvSpPr>
        <p:spPr>
          <a:xfrm>
            <a:off x="781049" y="1049828"/>
            <a:ext cx="7705725" cy="584775"/>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La fase di ripresa è stata caratterizzata da un aumento parallelo del lavoro a tempo indeterminato e del lavoro a termine.</a:t>
            </a:r>
            <a:endParaRPr lang="it-IT" sz="1600" b="1" dirty="0">
              <a:solidFill>
                <a:prstClr val="black"/>
              </a:solidFill>
              <a:latin typeface="Cambria" panose="02040503050406030204" pitchFamily="18" charset="0"/>
              <a:cs typeface="Helvetica"/>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Rectangle 3"/>
          <p:cNvSpPr>
            <a:spLocks noChangeArrowheads="1"/>
          </p:cNvSpPr>
          <p:nvPr/>
        </p:nvSpPr>
        <p:spPr bwMode="auto">
          <a:xfrm>
            <a:off x="1687982" y="5967565"/>
            <a:ext cx="31742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Media primi due trimestri.</a:t>
            </a:r>
            <a:endParaRPr kumimoji="0" lang="it-IT" altLang="it-IT"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321" y="2184273"/>
            <a:ext cx="5789180" cy="378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918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18</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Gli incentivi all’occupazione stabile</a:t>
            </a:r>
          </a:p>
        </p:txBody>
      </p:sp>
      <p:sp>
        <p:nvSpPr>
          <p:cNvPr id="12" name="CasellaDiTesto 11"/>
          <p:cNvSpPr txBox="1"/>
          <p:nvPr/>
        </p:nvSpPr>
        <p:spPr>
          <a:xfrm>
            <a:off x="719137" y="1078707"/>
            <a:ext cx="7705725" cy="5139869"/>
          </a:xfrm>
          <a:prstGeom prst="rect">
            <a:avLst/>
          </a:prstGeom>
          <a:noFill/>
        </p:spPr>
        <p:txBody>
          <a:bodyPr wrap="square" rtlCol="0">
            <a:spAutoFit/>
          </a:bodyPr>
          <a:lstStyle/>
          <a:p>
            <a:pPr algn="just">
              <a:spcAft>
                <a:spcPts val="1200"/>
              </a:spcAft>
            </a:pPr>
            <a:r>
              <a:rPr lang="it-IT" sz="1600" dirty="0">
                <a:solidFill>
                  <a:prstClr val="black"/>
                </a:solidFill>
                <a:latin typeface="Cambria" panose="02040503050406030204" pitchFamily="18" charset="0"/>
                <a:cs typeface="Helvetica"/>
              </a:rPr>
              <a:t>Con la Legge di stabilità per il 2015 (L. 190/2014) è stato introdotto un incentivo economico generalizzato per le assunzioni a tempo indeterminato, effettuate nell’anno, sotto forma di esonero contributivo triennale (ad eccezione dei premi INAIL), con tetto annuo pari a 8.060 euro.</a:t>
            </a:r>
          </a:p>
          <a:p>
            <a:pPr algn="just">
              <a:spcAft>
                <a:spcPts val="1200"/>
              </a:spcAft>
            </a:pPr>
            <a:r>
              <a:rPr lang="it-IT" sz="1600" dirty="0">
                <a:solidFill>
                  <a:prstClr val="black"/>
                </a:solidFill>
                <a:latin typeface="Cambria" panose="02040503050406030204" pitchFamily="18" charset="0"/>
                <a:cs typeface="Helvetica"/>
              </a:rPr>
              <a:t>La Legge di stabilità 2016 (L. 208/2015) ha riproposto lo stesso sgravio contributivo generalizzato, diminuendo il tetto di sgravio da 8.060 euro a 3.250 euro, l’incidenza dello sgravio dal 100% al 40% e il periodo di beneficio dell’incentivo da 3 a 2 anni.</a:t>
            </a:r>
          </a:p>
          <a:p>
            <a:pPr algn="just">
              <a:spcAft>
                <a:spcPts val="1200"/>
              </a:spcAft>
            </a:pPr>
            <a:r>
              <a:rPr lang="it-IT" sz="1600" dirty="0">
                <a:solidFill>
                  <a:prstClr val="black"/>
                </a:solidFill>
                <a:latin typeface="Cambria" panose="02040503050406030204" pitchFamily="18" charset="0"/>
                <a:cs typeface="Helvetica"/>
              </a:rPr>
              <a:t>A partire dal 2017 è stata superata la generalità del campo di applicazione: restano disponibili incentivi all’assunzione legati a specifiche caratteristiche dei lavoratori assunti, donne, giovani, over-50 e lavoratori nel mezzogiorno.</a:t>
            </a:r>
          </a:p>
          <a:p>
            <a:pPr algn="just">
              <a:spcAft>
                <a:spcPts val="1200"/>
              </a:spcAft>
            </a:pPr>
            <a:r>
              <a:rPr lang="it-IT" sz="1600" dirty="0">
                <a:solidFill>
                  <a:prstClr val="black"/>
                </a:solidFill>
                <a:latin typeface="Cambria" panose="02040503050406030204" pitchFamily="18" charset="0"/>
                <a:cs typeface="Helvetica"/>
              </a:rPr>
              <a:t>Il flusso di nuovi contratti di lavoro subordinato a tempo indeterminato ha registrato dal 2015 un incremento marcato, sostenuto dagli incentivi previsti dalla legge di stabilità e dalle modifiche alla disciplina del licenziamento introdotta con il contratto a tutele crescenti.</a:t>
            </a:r>
          </a:p>
          <a:p>
            <a:pPr algn="just">
              <a:spcAft>
                <a:spcPts val="1200"/>
              </a:spcAft>
            </a:pPr>
            <a:r>
              <a:rPr lang="it-IT" sz="1600" dirty="0">
                <a:solidFill>
                  <a:prstClr val="black"/>
                </a:solidFill>
                <a:latin typeface="Cambria" panose="02040503050406030204" pitchFamily="18" charset="0"/>
                <a:cs typeface="Helvetica"/>
              </a:rPr>
              <a:t>L'aumento ha riguardato sia le assunzioni di nuovi lavoratori che le trasformazione di rapporti di lavoro a termine, anch'esse incentivate. L'aumento dei nuovi contratti a tempo indeterminato nel 2015 è stato pari al 57,7%, mentre l'aumento delle trasformazioni di contratti a termine è stato del 67,8%.</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Tree>
    <p:extLst>
      <p:ext uri="{BB962C8B-B14F-4D97-AF65-F5344CB8AC3E}">
        <p14:creationId xmlns:p14="http://schemas.microsoft.com/office/powerpoint/2010/main" val="2819281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19</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L’effetto causale del Jobs </a:t>
            </a:r>
            <a:r>
              <a:rPr lang="it-IT" sz="2000" b="1" i="1" dirty="0" err="1">
                <a:solidFill>
                  <a:srgbClr val="38A748"/>
                </a:solidFill>
                <a:latin typeface="Cambria"/>
                <a:cs typeface="Cambria"/>
              </a:rPr>
              <a:t>Act</a:t>
            </a:r>
            <a:endParaRPr lang="it-IT" sz="2000" b="1" i="1" dirty="0">
              <a:solidFill>
                <a:srgbClr val="38A748"/>
              </a:solidFill>
              <a:latin typeface="Cambria"/>
              <a:cs typeface="Cambria"/>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4" name="Immagine 3"/>
          <p:cNvPicPr>
            <a:picLocks noChangeAspect="1"/>
          </p:cNvPicPr>
          <p:nvPr/>
        </p:nvPicPr>
        <p:blipFill>
          <a:blip r:embed="rId4"/>
          <a:stretch>
            <a:fillRect/>
          </a:stretch>
        </p:blipFill>
        <p:spPr>
          <a:xfrm>
            <a:off x="342900" y="1473200"/>
            <a:ext cx="8343900" cy="4343400"/>
          </a:xfrm>
          <a:prstGeom prst="rect">
            <a:avLst/>
          </a:prstGeom>
        </p:spPr>
      </p:pic>
    </p:spTree>
    <p:extLst>
      <p:ext uri="{BB962C8B-B14F-4D97-AF65-F5344CB8AC3E}">
        <p14:creationId xmlns:p14="http://schemas.microsoft.com/office/powerpoint/2010/main" val="1389170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1693287"/>
            <a:ext cx="9144000" cy="4524315"/>
          </a:xfrm>
          <a:prstGeom prst="rect">
            <a:avLst/>
          </a:prstGeom>
          <a:noFill/>
        </p:spPr>
        <p:txBody>
          <a:bodyPr wrap="square" rtlCol="0">
            <a:spAutoFit/>
          </a:bodyPr>
          <a:lstStyle/>
          <a:p>
            <a:pPr algn="ctr"/>
            <a:r>
              <a:rPr lang="it-IT" sz="2400" b="1" dirty="0">
                <a:solidFill>
                  <a:srgbClr val="003374"/>
                </a:solidFill>
                <a:cs typeface="Calibri"/>
              </a:rPr>
              <a:t>Contributo INAPP al Rapporto CNEL su</a:t>
            </a:r>
          </a:p>
          <a:p>
            <a:pPr algn="ctr"/>
            <a:r>
              <a:rPr lang="it-IT" sz="2400" b="1" dirty="0">
                <a:solidFill>
                  <a:srgbClr val="003374"/>
                </a:solidFill>
                <a:cs typeface="Calibri"/>
              </a:rPr>
              <a:t>mercato del lavoro e contrattazione collettiva 2016-17</a:t>
            </a:r>
          </a:p>
          <a:p>
            <a:pPr algn="ctr"/>
            <a:endParaRPr lang="it-IT" sz="2400" b="1" dirty="0">
              <a:solidFill>
                <a:srgbClr val="003374"/>
              </a:solidFill>
              <a:cs typeface="Calibri"/>
            </a:endParaRPr>
          </a:p>
          <a:p>
            <a:endParaRPr lang="it-IT" sz="2400" b="1" dirty="0">
              <a:solidFill>
                <a:srgbClr val="003374"/>
              </a:solidFill>
              <a:cs typeface="Calibri"/>
            </a:endParaRPr>
          </a:p>
          <a:p>
            <a:pPr marL="800100" lvl="1" indent="-342900">
              <a:buFont typeface="Arial"/>
              <a:buChar char="•"/>
            </a:pPr>
            <a:r>
              <a:rPr lang="it-IT" sz="2400" b="1" dirty="0">
                <a:solidFill>
                  <a:srgbClr val="003374"/>
                </a:solidFill>
                <a:cs typeface="Calibri"/>
              </a:rPr>
              <a:t>La detassazione del salario di risultato</a:t>
            </a:r>
          </a:p>
          <a:p>
            <a:pPr marL="342900" indent="-342900">
              <a:buFont typeface="Arial"/>
              <a:buChar char="•"/>
            </a:pPr>
            <a:endParaRPr lang="it-IT" sz="2400" b="1" dirty="0">
              <a:solidFill>
                <a:srgbClr val="003374"/>
              </a:solidFill>
              <a:cs typeface="Calibri"/>
            </a:endParaRPr>
          </a:p>
          <a:p>
            <a:pPr marL="800100" lvl="1" indent="-342900">
              <a:buFont typeface="Arial"/>
              <a:buChar char="•"/>
            </a:pPr>
            <a:r>
              <a:rPr lang="it-IT" sz="2400" b="1" dirty="0">
                <a:solidFill>
                  <a:srgbClr val="003374"/>
                </a:solidFill>
                <a:cs typeface="Calibri"/>
              </a:rPr>
              <a:t>Crescita dell'occupazione e incentivi al lavoro a tempo indeterminato</a:t>
            </a:r>
          </a:p>
          <a:p>
            <a:pPr marL="342900" indent="-342900">
              <a:buFont typeface="Arial"/>
              <a:buChar char="•"/>
            </a:pPr>
            <a:endParaRPr lang="it-IT" sz="2400" b="1" dirty="0">
              <a:solidFill>
                <a:srgbClr val="003374"/>
              </a:solidFill>
              <a:cs typeface="Calibri"/>
            </a:endParaRPr>
          </a:p>
          <a:p>
            <a:pPr marL="800100" lvl="1" indent="-342900">
              <a:buFont typeface="Arial"/>
              <a:buChar char="•"/>
            </a:pPr>
            <a:r>
              <a:rPr lang="it-IT" sz="2400" b="1" dirty="0">
                <a:solidFill>
                  <a:srgbClr val="003374"/>
                </a:solidFill>
                <a:cs typeface="Calibri"/>
              </a:rPr>
              <a:t>L’occupazione femminile</a:t>
            </a:r>
          </a:p>
          <a:p>
            <a:pPr algn="ctr"/>
            <a:endParaRPr lang="it-IT" sz="2400" b="1" dirty="0">
              <a:solidFill>
                <a:srgbClr val="003374"/>
              </a:solidFill>
              <a:cs typeface="Calibri"/>
            </a:endParaRPr>
          </a:p>
          <a:p>
            <a:pPr algn="ctr"/>
            <a:endParaRPr lang="it-IT" sz="2400" b="1" dirty="0">
              <a:solidFill>
                <a:srgbClr val="003374"/>
              </a:solidFill>
              <a:cs typeface="Calibri"/>
            </a:endParaRP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
        <p:nvSpPr>
          <p:cNvPr id="5" name="CasellaDiTesto 4"/>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Il contributo dell’INAPP al Rapporto 2016-17 </a:t>
            </a:r>
          </a:p>
        </p:txBody>
      </p:sp>
    </p:spTree>
    <p:extLst>
      <p:ext uri="{BB962C8B-B14F-4D97-AF65-F5344CB8AC3E}">
        <p14:creationId xmlns:p14="http://schemas.microsoft.com/office/powerpoint/2010/main" val="2858545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20</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Il flusso di nuovi contratti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025" y="1563377"/>
            <a:ext cx="6847697" cy="4475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602606" y="6018304"/>
            <a:ext cx="4572000" cy="276999"/>
          </a:xfrm>
          <a:prstGeom prst="rect">
            <a:avLst/>
          </a:prstGeom>
        </p:spPr>
        <p:txBody>
          <a:bodyPr>
            <a:spAutoFit/>
          </a:bodyPr>
          <a:lstStyle/>
          <a:p>
            <a:r>
              <a:rPr lang="it-IT" sz="1200" dirty="0"/>
              <a:t>Fonte: elaborazioni </a:t>
            </a:r>
            <a:r>
              <a:rPr lang="it-IT" sz="1200" dirty="0" err="1"/>
              <a:t>Inapp</a:t>
            </a:r>
            <a:r>
              <a:rPr lang="it-IT" sz="1200" dirty="0"/>
              <a:t> su dati Inps. Osservatorio su precariato</a:t>
            </a:r>
          </a:p>
        </p:txBody>
      </p:sp>
      <p:sp>
        <p:nvSpPr>
          <p:cNvPr id="10" name="CasellaDiTesto 9"/>
          <p:cNvSpPr txBox="1"/>
          <p:nvPr/>
        </p:nvSpPr>
        <p:spPr>
          <a:xfrm>
            <a:off x="1331025" y="937975"/>
            <a:ext cx="6847697"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Assunzioni di lavoratori a tempo indeterminato, determinato e trasformazioni di rapporti di lavoro a termine. Dati in migliaia.</a:t>
            </a:r>
            <a:endParaRPr lang="it-IT" sz="1400" b="1" dirty="0">
              <a:solidFill>
                <a:prstClr val="black"/>
              </a:solidFill>
              <a:latin typeface="Helvetica"/>
              <a:cs typeface="Helvetica"/>
            </a:endParaRPr>
          </a:p>
        </p:txBody>
      </p:sp>
    </p:spTree>
    <p:extLst>
      <p:ext uri="{BB962C8B-B14F-4D97-AF65-F5344CB8AC3E}">
        <p14:creationId xmlns:p14="http://schemas.microsoft.com/office/powerpoint/2010/main" val="3009601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21</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Il flusso di nuovi contratti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Rettangolo 2"/>
          <p:cNvSpPr/>
          <p:nvPr/>
        </p:nvSpPr>
        <p:spPr>
          <a:xfrm>
            <a:off x="524748" y="6086059"/>
            <a:ext cx="4572000" cy="276999"/>
          </a:xfrm>
          <a:prstGeom prst="rect">
            <a:avLst/>
          </a:prstGeom>
        </p:spPr>
        <p:txBody>
          <a:bodyPr>
            <a:spAutoFit/>
          </a:bodyPr>
          <a:lstStyle/>
          <a:p>
            <a:r>
              <a:rPr lang="it-IT" sz="1200" dirty="0"/>
              <a:t>Fonte: elaborazioni </a:t>
            </a:r>
            <a:r>
              <a:rPr lang="it-IT" sz="1200" dirty="0" err="1"/>
              <a:t>Inapp</a:t>
            </a:r>
            <a:r>
              <a:rPr lang="it-IT" sz="1200" dirty="0"/>
              <a:t> su dati Inps. Osservatorio su precariato</a:t>
            </a:r>
          </a:p>
        </p:txBody>
      </p:sp>
      <p:sp>
        <p:nvSpPr>
          <p:cNvPr id="10" name="CasellaDiTesto 9"/>
          <p:cNvSpPr txBox="1"/>
          <p:nvPr/>
        </p:nvSpPr>
        <p:spPr>
          <a:xfrm>
            <a:off x="1215406" y="2316222"/>
            <a:ext cx="6847697"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Assunzioni di lavoratori a tempo indeterminato e trasformazioni di rapporti di lavoro a termine, agevolate, non agevolate e totali </a:t>
            </a:r>
            <a:endParaRPr lang="it-IT" sz="1400" b="1" dirty="0">
              <a:solidFill>
                <a:prstClr val="black"/>
              </a:solidFill>
              <a:latin typeface="Helvetica"/>
              <a:cs typeface="Helvetica"/>
            </a:endParaRP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025" y="2821673"/>
            <a:ext cx="7839362" cy="3321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592246" y="992783"/>
            <a:ext cx="8084806" cy="1246495"/>
          </a:xfrm>
          <a:prstGeom prst="rect">
            <a:avLst/>
          </a:prstGeom>
        </p:spPr>
        <p:txBody>
          <a:bodyPr wrap="square">
            <a:spAutoFit/>
          </a:bodyPr>
          <a:lstStyle/>
          <a:p>
            <a:pPr algn="just">
              <a:lnSpc>
                <a:spcPts val="1800"/>
              </a:lnSpc>
            </a:pPr>
            <a:r>
              <a:rPr lang="it-IT" sz="1600" dirty="0">
                <a:latin typeface="Cambria" panose="02040503050406030204" pitchFamily="18" charset="0"/>
              </a:rPr>
              <a:t>L'incremento del flusso di contratti a tempo indeterminato e di conversione di rapporti a termine registrato nel biennio 2015-2016 è dovuto in larga misura alle agevolazioni e alla modifica della disciplina sul licenziamento introdotta con il contratto a tutele crescenti. Venuti meno gli incentivi il flusso di nuovi contratti e di trasformazioni di rapporti a termine ha ripreso il trend precedente al biennio 2015-2016</a:t>
            </a:r>
          </a:p>
        </p:txBody>
      </p:sp>
    </p:spTree>
    <p:extLst>
      <p:ext uri="{BB962C8B-B14F-4D97-AF65-F5344CB8AC3E}">
        <p14:creationId xmlns:p14="http://schemas.microsoft.com/office/powerpoint/2010/main" val="1245573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22</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Il flusso di nuovi contratti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447748" y="1055547"/>
            <a:ext cx="5350102"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Contributo alla variazione di assunzioni di lavoratori a tempo indeterminato nel 2015 secondo il genere e il tempo di lavoro</a:t>
            </a:r>
            <a:endParaRPr lang="it-IT" sz="1400" b="1" dirty="0">
              <a:solidFill>
                <a:prstClr val="black"/>
              </a:solidFill>
              <a:latin typeface="Helvetica"/>
              <a:cs typeface="Helvetica"/>
            </a:endParaRPr>
          </a:p>
        </p:txBody>
      </p:sp>
      <p:sp>
        <p:nvSpPr>
          <p:cNvPr id="4" name="Rettangolo 3"/>
          <p:cNvSpPr/>
          <p:nvPr/>
        </p:nvSpPr>
        <p:spPr>
          <a:xfrm>
            <a:off x="5717406" y="1028746"/>
            <a:ext cx="2890665" cy="4670509"/>
          </a:xfrm>
          <a:prstGeom prst="rect">
            <a:avLst/>
          </a:prstGeom>
        </p:spPr>
        <p:txBody>
          <a:bodyPr wrap="square">
            <a:spAutoFit/>
          </a:bodyPr>
          <a:lstStyle/>
          <a:p>
            <a:pPr algn="just">
              <a:lnSpc>
                <a:spcPts val="1700"/>
              </a:lnSpc>
            </a:pPr>
            <a:r>
              <a:rPr lang="it-IT" sz="1600" i="1" dirty="0">
                <a:latin typeface="Cambria" panose="02040503050406030204" pitchFamily="18" charset="0"/>
              </a:rPr>
              <a:t>L’incremento delle assunzioni di lavoratori a tempo indeterminato nel 2015 è stata dovuta per la gran parte alla componente maschile a tempo pieno, pari ad oltre il doppio della componente dovuta al part-time. Per le donne, la componente di contratti part-time è, al contrario, prevalente rispetto al tempo pieno. Tale elemento conferma che, anche in presenza di incentivi all'assunzione, le donne non hanno recuperato interamente la diminuzione di ore lavorate, mentre la componente maschile sembra avviata verso un recupero dell'occupazione sia in termini di occupati che di ore lavorate.</a:t>
            </a:r>
          </a:p>
        </p:txBody>
      </p:sp>
      <p:sp>
        <p:nvSpPr>
          <p:cNvPr id="12" name="CasellaDiTesto 1"/>
          <p:cNvSpPr txBox="1"/>
          <p:nvPr/>
        </p:nvSpPr>
        <p:spPr>
          <a:xfrm>
            <a:off x="649876" y="5324787"/>
            <a:ext cx="5067530" cy="27559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it-IT" sz="1100" dirty="0"/>
              <a:t>Fonte: elaborazioni </a:t>
            </a:r>
            <a:r>
              <a:rPr lang="it-IT" sz="1100" dirty="0" err="1"/>
              <a:t>Inapp</a:t>
            </a:r>
            <a:r>
              <a:rPr lang="it-IT" sz="1100" dirty="0"/>
              <a:t> su dati </a:t>
            </a:r>
            <a:r>
              <a:rPr lang="it-IT" sz="1100" dirty="0" err="1"/>
              <a:t>Sisco</a:t>
            </a:r>
            <a:r>
              <a:rPr lang="it-IT" sz="1100" dirty="0"/>
              <a:t>, Ministero del lavoro e delle politiche sociali</a:t>
            </a: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876" y="1703892"/>
            <a:ext cx="5000153" cy="347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587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23</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Crescita dell'occupazione e incentivi al lavoro a tempo indeterminato</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Il flusso di nuovi contratti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447748" y="1055547"/>
            <a:ext cx="5350102"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Avviamenti a tempo indeterminato: variazione media annua nel biennio 2015-2016 rispetto al 2014 secondo la classe di età</a:t>
            </a:r>
            <a:endParaRPr lang="it-IT" sz="1400" b="1" dirty="0">
              <a:solidFill>
                <a:prstClr val="black"/>
              </a:solidFill>
              <a:latin typeface="Helvetica"/>
              <a:cs typeface="Helvetica"/>
            </a:endParaRPr>
          </a:p>
        </p:txBody>
      </p:sp>
      <p:sp>
        <p:nvSpPr>
          <p:cNvPr id="4" name="Rettangolo 3"/>
          <p:cNvSpPr/>
          <p:nvPr/>
        </p:nvSpPr>
        <p:spPr>
          <a:xfrm>
            <a:off x="5727031" y="1038371"/>
            <a:ext cx="2890665" cy="5016759"/>
          </a:xfrm>
          <a:prstGeom prst="rect">
            <a:avLst/>
          </a:prstGeom>
        </p:spPr>
        <p:txBody>
          <a:bodyPr wrap="square">
            <a:spAutoFit/>
          </a:bodyPr>
          <a:lstStyle/>
          <a:p>
            <a:pPr algn="just"/>
            <a:r>
              <a:rPr lang="it-IT" sz="1600" i="1" dirty="0">
                <a:latin typeface="Cambria" panose="02040503050406030204" pitchFamily="18" charset="0"/>
              </a:rPr>
              <a:t>L’analisi per età mostra come la componente giovanile sia stata interessata più di altre dall'aumento dei nuovi contratti (+30,2%) nel biennio 2015-2016.</a:t>
            </a:r>
          </a:p>
          <a:p>
            <a:pPr algn="just"/>
            <a:r>
              <a:rPr lang="it-IT" sz="1600" i="1" dirty="0">
                <a:latin typeface="Cambria" panose="02040503050406030204" pitchFamily="18" charset="0"/>
              </a:rPr>
              <a:t>Nello stesso periodo sono state agevolate quasi 500mila assunzioni di giovani, pari al 31,0% del totale degli avviamenti agevolati. Il flusso di trasformazioni di rapporti a termine agevolati che nel biennio hanno  interessato la componente giovanile dell'occupazione è stato pari a 172mila conversioni di contatti temporanei, con un'incidenza del 28,4% sul totale delle trasformazioni agevolate.</a:t>
            </a:r>
          </a:p>
        </p:txBody>
      </p:sp>
      <p:sp>
        <p:nvSpPr>
          <p:cNvPr id="12" name="CasellaDiTesto 1"/>
          <p:cNvSpPr txBox="1"/>
          <p:nvPr/>
        </p:nvSpPr>
        <p:spPr>
          <a:xfrm>
            <a:off x="649876" y="5324787"/>
            <a:ext cx="5067530" cy="27559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it-IT" sz="1100" dirty="0"/>
              <a:t>Fonte: elaborazioni </a:t>
            </a:r>
            <a:r>
              <a:rPr lang="it-IT" sz="1100" dirty="0" err="1"/>
              <a:t>Inapp</a:t>
            </a:r>
            <a:r>
              <a:rPr lang="it-IT" sz="1100" dirty="0"/>
              <a:t> su dati </a:t>
            </a:r>
            <a:r>
              <a:rPr lang="it-IT" sz="1100" dirty="0" err="1"/>
              <a:t>Sisco</a:t>
            </a:r>
            <a:r>
              <a:rPr lang="it-IT" sz="1100" dirty="0"/>
              <a:t>, Ministero del lavoro e delle politiche sociali</a:t>
            </a:r>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748" y="1622178"/>
            <a:ext cx="5067530" cy="3483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71994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2991509"/>
            <a:ext cx="9144000" cy="461665"/>
          </a:xfrm>
          <a:prstGeom prst="rect">
            <a:avLst/>
          </a:prstGeom>
          <a:noFill/>
        </p:spPr>
        <p:txBody>
          <a:bodyPr wrap="square" rtlCol="0">
            <a:spAutoFit/>
          </a:bodyPr>
          <a:lstStyle/>
          <a:p>
            <a:pPr algn="ctr"/>
            <a:r>
              <a:rPr lang="it-IT" sz="2400" b="1" dirty="0">
                <a:solidFill>
                  <a:srgbClr val="003374"/>
                </a:solidFill>
                <a:cs typeface="Calibri"/>
              </a:rPr>
              <a:t>L’occupazione femminile</a:t>
            </a: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Tree>
    <p:extLst>
      <p:ext uri="{BB962C8B-B14F-4D97-AF65-F5344CB8AC3E}">
        <p14:creationId xmlns:p14="http://schemas.microsoft.com/office/powerpoint/2010/main" val="31530696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25</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Occupazione femminile</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Occupazione femminile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1718283" y="2075345"/>
            <a:ext cx="5350102"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Occupazione per genere 2007 -2016.  Dati in migliaia di occupati e tassi di variazione annui</a:t>
            </a:r>
            <a:endParaRPr lang="it-IT" sz="1400" b="1" dirty="0">
              <a:solidFill>
                <a:prstClr val="black"/>
              </a:solidFill>
              <a:latin typeface="Helvetica"/>
              <a:cs typeface="Helvetica"/>
            </a:endParaRPr>
          </a:p>
        </p:txBody>
      </p:sp>
      <p:sp>
        <p:nvSpPr>
          <p:cNvPr id="4" name="Rettangolo 3"/>
          <p:cNvSpPr/>
          <p:nvPr/>
        </p:nvSpPr>
        <p:spPr>
          <a:xfrm>
            <a:off x="524749" y="1038371"/>
            <a:ext cx="8092948" cy="1015663"/>
          </a:xfrm>
          <a:prstGeom prst="rect">
            <a:avLst/>
          </a:prstGeom>
        </p:spPr>
        <p:txBody>
          <a:bodyPr wrap="square">
            <a:spAutoFit/>
          </a:bodyPr>
          <a:lstStyle/>
          <a:p>
            <a:pPr algn="just">
              <a:lnSpc>
                <a:spcPts val="1800"/>
              </a:lnSpc>
            </a:pPr>
            <a:r>
              <a:rPr lang="it-IT" sz="1600" dirty="0">
                <a:latin typeface="Cambria" panose="02040503050406030204" pitchFamily="18" charset="0"/>
              </a:rPr>
              <a:t>Il trend dell’occupazione per genere mostra che la distanza tra i livelli dell'occupazione femminile e quella maschile resta considerevole. La ripresa ha portato a far risalire i livelli occupazionali maschili, senza eguagliare ancora quelli pre-crisi, mentre per le donne ha portato a superarli.</a:t>
            </a: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654" y="2598565"/>
            <a:ext cx="5842537" cy="352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3"/>
          <p:cNvSpPr>
            <a:spLocks noChangeArrowheads="1"/>
          </p:cNvSpPr>
          <p:nvPr/>
        </p:nvSpPr>
        <p:spPr bwMode="auto">
          <a:xfrm>
            <a:off x="1665155" y="6136842"/>
            <a:ext cx="314220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datiIstat</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Rilevazione forze di lavoro</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87740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26</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Occupazione femminile</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Occupazione femminile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1795285" y="1838508"/>
            <a:ext cx="5350102"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Occupati secondo il genere: tasso di variazione</a:t>
            </a:r>
            <a:endParaRPr lang="it-IT" sz="1400" b="1" dirty="0">
              <a:solidFill>
                <a:prstClr val="black"/>
              </a:solidFill>
              <a:latin typeface="Helvetica"/>
              <a:cs typeface="Helvetica"/>
            </a:endParaRPr>
          </a:p>
        </p:txBody>
      </p:sp>
      <p:sp>
        <p:nvSpPr>
          <p:cNvPr id="13" name="Rectangle 3"/>
          <p:cNvSpPr>
            <a:spLocks noChangeArrowheads="1"/>
          </p:cNvSpPr>
          <p:nvPr/>
        </p:nvSpPr>
        <p:spPr bwMode="auto">
          <a:xfrm>
            <a:off x="1795285" y="5390444"/>
            <a:ext cx="4163319"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 contabilità nazionale</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14" name="Grafico 13"/>
          <p:cNvGraphicFramePr/>
          <p:nvPr>
            <p:extLst>
              <p:ext uri="{D42A27DB-BD31-4B8C-83A1-F6EECF244321}">
                <p14:modId xmlns:p14="http://schemas.microsoft.com/office/powerpoint/2010/main" val="163727798"/>
              </p:ext>
            </p:extLst>
          </p:nvPr>
        </p:nvGraphicFramePr>
        <p:xfrm>
          <a:off x="1012472" y="1589722"/>
          <a:ext cx="6579306" cy="380072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13608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27</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Occupazione femminile</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Occupazione e ore lavorate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1795285" y="1838508"/>
            <a:ext cx="5350102"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Media ore lavorate secondo il genere: tasso di variazione</a:t>
            </a:r>
            <a:endParaRPr lang="it-IT" sz="1400" b="1" dirty="0">
              <a:solidFill>
                <a:prstClr val="black"/>
              </a:solidFill>
              <a:latin typeface="Helvetica"/>
              <a:cs typeface="Helvetica"/>
            </a:endParaRPr>
          </a:p>
        </p:txBody>
      </p:sp>
      <p:sp>
        <p:nvSpPr>
          <p:cNvPr id="4" name="Rettangolo 3"/>
          <p:cNvSpPr/>
          <p:nvPr/>
        </p:nvSpPr>
        <p:spPr>
          <a:xfrm>
            <a:off x="524749" y="1038371"/>
            <a:ext cx="8092948" cy="784830"/>
          </a:xfrm>
          <a:prstGeom prst="rect">
            <a:avLst/>
          </a:prstGeom>
        </p:spPr>
        <p:txBody>
          <a:bodyPr wrap="square">
            <a:spAutoFit/>
          </a:bodyPr>
          <a:lstStyle/>
          <a:p>
            <a:pPr algn="just">
              <a:lnSpc>
                <a:spcPts val="1800"/>
              </a:lnSpc>
            </a:pPr>
            <a:r>
              <a:rPr lang="it-IT" sz="1600" dirty="0">
                <a:latin typeface="Cambria" panose="02040503050406030204" pitchFamily="18" charset="0"/>
              </a:rPr>
              <a:t>L’occupazione femminile aumenta; tuttavia, mentre gli uomini recuperano sia in termini di occupati che di ore mediamente lavorate, la componente femminile registra una diminuzione del numero medio di ore lavorate anche nella fase di ripresa dell’occupazione.</a:t>
            </a:r>
          </a:p>
        </p:txBody>
      </p:sp>
      <p:sp>
        <p:nvSpPr>
          <p:cNvPr id="13" name="Rectangle 3"/>
          <p:cNvSpPr>
            <a:spLocks noChangeArrowheads="1"/>
          </p:cNvSpPr>
          <p:nvPr/>
        </p:nvSpPr>
        <p:spPr bwMode="auto">
          <a:xfrm>
            <a:off x="1347530" y="6136842"/>
            <a:ext cx="4163319"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 contabilità nazionale</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536" y="2146285"/>
            <a:ext cx="6063916" cy="395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674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28</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Occupazione femminile</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Occupazione femminile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1795285" y="1372841"/>
            <a:ext cx="5350102"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Totale ore lavorate secondo il genere: tasso di variazione</a:t>
            </a:r>
            <a:endParaRPr lang="it-IT" sz="1400" b="1" dirty="0">
              <a:solidFill>
                <a:prstClr val="black"/>
              </a:solidFill>
              <a:latin typeface="Helvetica"/>
              <a:cs typeface="Helvetica"/>
            </a:endParaRPr>
          </a:p>
        </p:txBody>
      </p:sp>
      <p:sp>
        <p:nvSpPr>
          <p:cNvPr id="13" name="Rectangle 3"/>
          <p:cNvSpPr>
            <a:spLocks noChangeArrowheads="1"/>
          </p:cNvSpPr>
          <p:nvPr/>
        </p:nvSpPr>
        <p:spPr bwMode="auto">
          <a:xfrm>
            <a:off x="2091618" y="5713610"/>
            <a:ext cx="4163319"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 contabilità nazionale</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15" name="Grafico 14"/>
          <p:cNvGraphicFramePr/>
          <p:nvPr>
            <p:extLst>
              <p:ext uri="{D42A27DB-BD31-4B8C-83A1-F6EECF244321}">
                <p14:modId xmlns:p14="http://schemas.microsoft.com/office/powerpoint/2010/main" val="3216865083"/>
              </p:ext>
            </p:extLst>
          </p:nvPr>
        </p:nvGraphicFramePr>
        <p:xfrm>
          <a:off x="1058334" y="1372841"/>
          <a:ext cx="6580942" cy="415871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7223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29</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Occupazione femminile</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Occupazione femminile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CasellaDiTesto 9"/>
          <p:cNvSpPr txBox="1"/>
          <p:nvPr/>
        </p:nvSpPr>
        <p:spPr>
          <a:xfrm>
            <a:off x="1414285" y="1264201"/>
            <a:ext cx="5350102" cy="307777"/>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Contributi alla variazione totale ore lavorate</a:t>
            </a:r>
            <a:endParaRPr lang="it-IT" sz="1400" b="1" dirty="0">
              <a:solidFill>
                <a:prstClr val="black"/>
              </a:solidFill>
              <a:latin typeface="Helvetica"/>
              <a:cs typeface="Helvetica"/>
            </a:endParaRPr>
          </a:p>
        </p:txBody>
      </p:sp>
      <p:sp>
        <p:nvSpPr>
          <p:cNvPr id="13" name="Rectangle 3"/>
          <p:cNvSpPr>
            <a:spLocks noChangeArrowheads="1"/>
          </p:cNvSpPr>
          <p:nvPr/>
        </p:nvSpPr>
        <p:spPr bwMode="auto">
          <a:xfrm>
            <a:off x="2091618" y="5713610"/>
            <a:ext cx="4163319"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Fonte: elaborazioni </a:t>
            </a:r>
            <a:r>
              <a:rPr kumimoji="0" lang="it-IT" altLang="it-IT" sz="800" b="0" i="0" u="none" strike="noStrike" cap="none" normalizeH="0" baseline="0" dirty="0" err="1">
                <a:ln>
                  <a:noFill/>
                </a:ln>
                <a:solidFill>
                  <a:schemeClr val="tx1"/>
                </a:solidFill>
                <a:effectLst/>
                <a:latin typeface="Tahoma" pitchFamily="34" charset="0"/>
                <a:ea typeface="Calibri" pitchFamily="34" charset="0"/>
                <a:cs typeface="Tahoma" pitchFamily="34" charset="0"/>
              </a:rPr>
              <a:t>Inapp</a:t>
            </a:r>
            <a:r>
              <a:rPr kumimoji="0" lang="it-IT" altLang="it-IT" sz="800" b="0" i="0" u="none" strike="noStrike" cap="none" normalizeH="0" baseline="0" dirty="0">
                <a:ln>
                  <a:noFill/>
                </a:ln>
                <a:solidFill>
                  <a:schemeClr val="tx1"/>
                </a:solidFill>
                <a:effectLst/>
                <a:latin typeface="Tahoma" pitchFamily="34" charset="0"/>
                <a:ea typeface="Calibri" pitchFamily="34" charset="0"/>
                <a:cs typeface="Tahoma" pitchFamily="34" charset="0"/>
              </a:rPr>
              <a:t> su dati Istat, Rilevazione forze di lavoro, contabilità nazionale</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14" name="Grafico 13"/>
          <p:cNvGraphicFramePr/>
          <p:nvPr>
            <p:extLst>
              <p:ext uri="{D42A27DB-BD31-4B8C-83A1-F6EECF244321}">
                <p14:modId xmlns:p14="http://schemas.microsoft.com/office/powerpoint/2010/main" val="4286333106"/>
              </p:ext>
            </p:extLst>
          </p:nvPr>
        </p:nvGraphicFramePr>
        <p:xfrm>
          <a:off x="1199443" y="1763888"/>
          <a:ext cx="6618817" cy="34579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92851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2991509"/>
            <a:ext cx="9144000" cy="461665"/>
          </a:xfrm>
          <a:prstGeom prst="rect">
            <a:avLst/>
          </a:prstGeom>
          <a:noFill/>
        </p:spPr>
        <p:txBody>
          <a:bodyPr wrap="square" rtlCol="0">
            <a:spAutoFit/>
          </a:bodyPr>
          <a:lstStyle/>
          <a:p>
            <a:pPr algn="ctr"/>
            <a:r>
              <a:rPr lang="it-IT" sz="2400" b="1" dirty="0">
                <a:solidFill>
                  <a:srgbClr val="003374"/>
                </a:solidFill>
                <a:cs typeface="Calibri"/>
              </a:rPr>
              <a:t>La detassazione del salario di risultato </a:t>
            </a: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Tree>
    <p:extLst>
      <p:ext uri="{BB962C8B-B14F-4D97-AF65-F5344CB8AC3E}">
        <p14:creationId xmlns:p14="http://schemas.microsoft.com/office/powerpoint/2010/main" val="3039713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1" y="292100"/>
            <a:ext cx="9144000" cy="323165"/>
          </a:xfrm>
          <a:prstGeom prst="rect">
            <a:avLst/>
          </a:prstGeom>
          <a:noFill/>
        </p:spPr>
        <p:txBody>
          <a:bodyPr wrap="square" rtlCol="0">
            <a:spAutoFit/>
          </a:bodyPr>
          <a:lstStyle/>
          <a:p>
            <a:pPr algn="ctr"/>
            <a:r>
              <a:rPr lang="it-IT" sz="1500" dirty="0">
                <a:solidFill>
                  <a:schemeClr val="bg1"/>
                </a:solidFill>
                <a:latin typeface="Calibri"/>
                <a:cs typeface="Calibri"/>
              </a:rPr>
              <a:t>Coordinamento contributo INAPP a cura di Marco Centra</a:t>
            </a:r>
          </a:p>
        </p:txBody>
      </p:sp>
      <p:sp>
        <p:nvSpPr>
          <p:cNvPr id="5" name="CasellaDiTesto 4"/>
          <p:cNvSpPr txBox="1"/>
          <p:nvPr/>
        </p:nvSpPr>
        <p:spPr>
          <a:xfrm>
            <a:off x="1" y="529049"/>
            <a:ext cx="9143999" cy="323165"/>
          </a:xfrm>
          <a:prstGeom prst="rect">
            <a:avLst/>
          </a:prstGeom>
          <a:noFill/>
        </p:spPr>
        <p:txBody>
          <a:bodyPr wrap="square" rtlCol="0">
            <a:spAutoFit/>
          </a:bodyPr>
          <a:lstStyle/>
          <a:p>
            <a:pPr algn="ctr"/>
            <a:r>
              <a:rPr lang="it-IT" sz="1500" i="1" dirty="0">
                <a:solidFill>
                  <a:schemeClr val="bg1"/>
                </a:solidFill>
                <a:latin typeface="Cambria"/>
                <a:cs typeface="Cambria"/>
              </a:rPr>
              <a:t>Per informazioni: </a:t>
            </a:r>
            <a:r>
              <a:rPr lang="it-IT" sz="1500" i="1" dirty="0" err="1">
                <a:solidFill>
                  <a:schemeClr val="bg1"/>
                </a:solidFill>
                <a:latin typeface="Cambria"/>
                <a:cs typeface="Cambria"/>
              </a:rPr>
              <a:t>stampa@inapp.org</a:t>
            </a:r>
            <a:endParaRPr lang="it-IT" sz="1500" i="1" dirty="0">
              <a:solidFill>
                <a:schemeClr val="bg1"/>
              </a:solidFill>
              <a:latin typeface="Cambria"/>
              <a:cs typeface="Cambria"/>
            </a:endParaRPr>
          </a:p>
        </p:txBody>
      </p:sp>
    </p:spTree>
    <p:extLst>
      <p:ext uri="{BB962C8B-B14F-4D97-AF65-F5344CB8AC3E}">
        <p14:creationId xmlns:p14="http://schemas.microsoft.com/office/powerpoint/2010/main" val="2858545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asellaDiTesto 3"/>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7" name="Segnaposto numero diapositiva 5"/>
          <p:cNvSpPr txBox="1">
            <a:spLocks/>
          </p:cNvSpPr>
          <p:nvPr/>
        </p:nvSpPr>
        <p:spPr>
          <a:xfrm>
            <a:off x="6553200" y="6445250"/>
            <a:ext cx="2133600" cy="365125"/>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24B3C7-180D-8646-B72B-9CC0E4C37EED}" type="slidenum">
              <a:rPr kumimoji="0" lang="it-IT" sz="1200" i="0" u="none" strike="noStrike" kern="1200" cap="none" spc="0" normalizeH="0" baseline="0" noProof="0" smtClean="0">
                <a:ln>
                  <a:noFill/>
                </a:ln>
                <a:solidFill>
                  <a:srgbClr val="003374"/>
                </a:solidFill>
                <a:effectLst/>
                <a:uLnTx/>
                <a:uFillTx/>
                <a:latin typeface="Calibri light"/>
                <a:ea typeface="+mn-ea"/>
                <a:cs typeface="Calibri light"/>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it-IT" sz="1200" i="0" u="none" strike="noStrike" kern="1200" cap="none" spc="0" normalizeH="0" baseline="0" noProof="0" dirty="0">
              <a:ln>
                <a:noFill/>
              </a:ln>
              <a:solidFill>
                <a:srgbClr val="003374"/>
              </a:solidFill>
              <a:effectLst/>
              <a:uLnTx/>
              <a:uFillTx/>
              <a:latin typeface="Calibri light"/>
              <a:ea typeface="+mn-ea"/>
              <a:cs typeface="Calibri light"/>
            </a:endParaRPr>
          </a:p>
        </p:txBody>
      </p:sp>
      <p:sp>
        <p:nvSpPr>
          <p:cNvPr id="6" name="CasellaDiTesto 5"/>
          <p:cNvSpPr txBox="1"/>
          <p:nvPr/>
        </p:nvSpPr>
        <p:spPr>
          <a:xfrm>
            <a:off x="781050" y="1258287"/>
            <a:ext cx="7705725" cy="4816703"/>
          </a:xfrm>
          <a:prstGeom prst="rect">
            <a:avLst/>
          </a:prstGeom>
          <a:noFill/>
        </p:spPr>
        <p:txBody>
          <a:bodyPr wrap="square" rtlCol="0">
            <a:spAutoFit/>
          </a:bodyPr>
          <a:lstStyle/>
          <a:p>
            <a:pPr algn="just">
              <a:spcAft>
                <a:spcPts val="600"/>
              </a:spcAft>
            </a:pPr>
            <a:r>
              <a:rPr lang="it-IT" sz="1600" dirty="0">
                <a:latin typeface="Cambria" panose="02040503050406030204" pitchFamily="18" charset="0"/>
                <a:cs typeface="Helvetica"/>
              </a:rPr>
              <a:t>A partire dal 2016 è stata varata una misura di detassazione del salario di risultato, riproposta senza sostanziali modifiche nel 2017 (se non nel quantum).</a:t>
            </a:r>
          </a:p>
          <a:p>
            <a:pPr algn="just">
              <a:spcAft>
                <a:spcPts val="600"/>
              </a:spcAft>
            </a:pPr>
            <a:r>
              <a:rPr lang="it-IT" sz="1600" dirty="0">
                <a:latin typeface="Cambria" panose="02040503050406030204" pitchFamily="18" charset="0"/>
                <a:cs typeface="Helvetica"/>
              </a:rPr>
              <a:t>Fin dal 2008 erano presenti nell’ordinamento forme di detassazione della retribuzione variabile, rispetto alle quali la nuova disciplina conserva alcuni elementi e apporta modifiche rilevanti.</a:t>
            </a:r>
          </a:p>
          <a:p>
            <a:pPr algn="just">
              <a:spcAft>
                <a:spcPts val="600"/>
              </a:spcAft>
            </a:pPr>
            <a:r>
              <a:rPr lang="it-IT" sz="1600" dirty="0">
                <a:latin typeface="Cambria" panose="02040503050406030204" pitchFamily="18" charset="0"/>
                <a:cs typeface="Helvetica"/>
              </a:rPr>
              <a:t>Al pari della normativa precedente, ai premi di risultato introdotti in esecuzione di contratti collettivi di secondo livello è riconosciuta l’imposta sostitutiva del 10%.</a:t>
            </a:r>
          </a:p>
          <a:p>
            <a:pPr algn="just">
              <a:spcAft>
                <a:spcPts val="600"/>
              </a:spcAft>
            </a:pPr>
            <a:r>
              <a:rPr lang="it-IT" sz="1600" dirty="0">
                <a:latin typeface="Cambria" panose="02040503050406030204" pitchFamily="18" charset="0"/>
                <a:cs typeface="Helvetica"/>
              </a:rPr>
              <a:t>Tra le novità più rilevanti :</a:t>
            </a:r>
          </a:p>
          <a:p>
            <a:pPr marL="400050" indent="-400050" algn="just">
              <a:spcAft>
                <a:spcPts val="600"/>
              </a:spcAft>
              <a:buAutoNum type="romanLcParenR"/>
            </a:pPr>
            <a:r>
              <a:rPr lang="it-IT" sz="1600" dirty="0">
                <a:latin typeface="Cambria" panose="02040503050406030204" pitchFamily="18" charset="0"/>
                <a:cs typeface="Helvetica"/>
              </a:rPr>
              <a:t>viene offerta la possibilità di erogare il premio tramite prestazioni di welfare aziendale;</a:t>
            </a:r>
          </a:p>
          <a:p>
            <a:pPr marL="400050" indent="-400050" algn="just">
              <a:spcAft>
                <a:spcPts val="600"/>
              </a:spcAft>
              <a:buFontTx/>
              <a:buAutoNum type="romanLcParenR"/>
            </a:pPr>
            <a:r>
              <a:rPr lang="it-IT" sz="1600" dirty="0">
                <a:latin typeface="Cambria" panose="02040503050406030204" pitchFamily="18" charset="0"/>
                <a:cs typeface="Helvetica"/>
              </a:rPr>
              <a:t>il regime fiscale premiante viene riconosciuto anche in presenza di partecipazione dei lavoratori agli utili e</a:t>
            </a:r>
            <a:r>
              <a:rPr lang="it-IT" sz="1600" dirty="0">
                <a:latin typeface="Cambria" panose="02040503050406030204" pitchFamily="18" charset="0"/>
              </a:rPr>
              <a:t> (con limiti più elevati)</a:t>
            </a:r>
            <a:r>
              <a:rPr lang="it-IT" sz="1600" dirty="0">
                <a:latin typeface="Cambria" panose="02040503050406030204" pitchFamily="18" charset="0"/>
                <a:cs typeface="Helvetica"/>
              </a:rPr>
              <a:t> all</a:t>
            </a:r>
            <a:r>
              <a:rPr lang="it-IT" sz="1600" dirty="0">
                <a:latin typeface="Cambria" panose="02040503050406030204" pitchFamily="18" charset="0"/>
              </a:rPr>
              <a:t>’organizzazione del lavoro;</a:t>
            </a:r>
          </a:p>
          <a:p>
            <a:pPr marL="400050" indent="-400050" algn="just">
              <a:spcAft>
                <a:spcPts val="600"/>
              </a:spcAft>
              <a:buFontTx/>
              <a:buAutoNum type="romanLcParenR"/>
            </a:pPr>
            <a:r>
              <a:rPr lang="it-IT" sz="1600" dirty="0">
                <a:latin typeface="Cambria" panose="02040503050406030204" pitchFamily="18" charset="0"/>
                <a:cs typeface="Helvetica"/>
              </a:rPr>
              <a:t>maggiore rigore nella definizione del bene premiato, introducendo criteri oggettivi di verifica dei risultati legati al premio concesso.</a:t>
            </a:r>
          </a:p>
          <a:p>
            <a:pPr algn="just">
              <a:spcAft>
                <a:spcPts val="600"/>
              </a:spcAft>
            </a:pPr>
            <a:r>
              <a:rPr lang="it-IT" sz="1600" dirty="0">
                <a:latin typeface="Cambria" panose="02040503050406030204" pitchFamily="18" charset="0"/>
                <a:cs typeface="Helvetica"/>
              </a:rPr>
              <a:t>Previsto il monitoraggio della misura, tramite la compilazione di un apposito strumento di raccolta di dati di sintesi degli accordi: il </a:t>
            </a:r>
            <a:r>
              <a:rPr lang="it-IT" sz="1600" i="1" dirty="0" err="1">
                <a:latin typeface="Cambria" panose="02040503050406030204" pitchFamily="18" charset="0"/>
                <a:cs typeface="Helvetica"/>
              </a:rPr>
              <a:t>Repository</a:t>
            </a:r>
            <a:r>
              <a:rPr lang="it-IT" sz="1600" dirty="0">
                <a:latin typeface="Cambria" panose="02040503050406030204" pitchFamily="18" charset="0"/>
                <a:cs typeface="Helvetica"/>
              </a:rPr>
              <a:t> attivato dal MLPS, i cui dati sono stati trattati da INAPP e hanno alimentato le analisi condotte.</a:t>
            </a:r>
          </a:p>
        </p:txBody>
      </p:sp>
      <p:sp>
        <p:nvSpPr>
          <p:cNvPr id="8" name="CasellaDiTesto 7"/>
          <p:cNvSpPr txBox="1"/>
          <p:nvPr/>
        </p:nvSpPr>
        <p:spPr>
          <a:xfrm>
            <a:off x="524748" y="529049"/>
            <a:ext cx="6028452" cy="400110"/>
          </a:xfrm>
          <a:prstGeom prst="rect">
            <a:avLst/>
          </a:prstGeom>
          <a:noFill/>
        </p:spPr>
        <p:txBody>
          <a:bodyPr wrap="square" rtlCol="0">
            <a:spAutoFit/>
          </a:bodyPr>
          <a:lstStyle/>
          <a:p>
            <a:r>
              <a:rPr lang="it-IT" sz="2000" b="1" i="1" dirty="0">
                <a:solidFill>
                  <a:srgbClr val="38A748"/>
                </a:solidFill>
                <a:latin typeface="Cambria"/>
                <a:cs typeface="Cambria"/>
              </a:rPr>
              <a:t>La disciplina</a:t>
            </a:r>
          </a:p>
        </p:txBody>
      </p:sp>
    </p:spTree>
    <p:extLst>
      <p:ext uri="{BB962C8B-B14F-4D97-AF65-F5344CB8AC3E}">
        <p14:creationId xmlns:p14="http://schemas.microsoft.com/office/powerpoint/2010/main" val="1342520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5</a:t>
            </a:fld>
            <a:endParaRPr lang="it-IT" sz="1200" dirty="0">
              <a:solidFill>
                <a:srgbClr val="003374"/>
              </a:solidFill>
              <a:latin typeface="Calibri light"/>
              <a:cs typeface="Calibri light"/>
            </a:endParaRPr>
          </a:p>
        </p:txBody>
      </p:sp>
      <p:sp>
        <p:nvSpPr>
          <p:cNvPr id="6" name="CasellaDiTesto 5"/>
          <p:cNvSpPr txBox="1"/>
          <p:nvPr/>
        </p:nvSpPr>
        <p:spPr>
          <a:xfrm>
            <a:off x="781050" y="1112604"/>
            <a:ext cx="7705725" cy="5262980"/>
          </a:xfrm>
          <a:prstGeom prst="rect">
            <a:avLst/>
          </a:prstGeom>
          <a:noFill/>
        </p:spPr>
        <p:txBody>
          <a:bodyPr wrap="square" rtlCol="0">
            <a:spAutoFit/>
          </a:bodyPr>
          <a:lstStyle/>
          <a:p>
            <a:pPr algn="just">
              <a:spcAft>
                <a:spcPts val="600"/>
              </a:spcAft>
            </a:pPr>
            <a:r>
              <a:rPr lang="it-IT" dirty="0">
                <a:solidFill>
                  <a:prstClr val="black"/>
                </a:solidFill>
                <a:latin typeface="Cambria" panose="02040503050406030204" pitchFamily="18" charset="0"/>
                <a:cs typeface="Helvetica"/>
              </a:rPr>
              <a:t>I dati ricavati dal </a:t>
            </a:r>
            <a:r>
              <a:rPr lang="it-IT" dirty="0" err="1">
                <a:solidFill>
                  <a:prstClr val="black"/>
                </a:solidFill>
                <a:latin typeface="Cambria" panose="02040503050406030204" pitchFamily="18" charset="0"/>
                <a:cs typeface="Helvetica"/>
              </a:rPr>
              <a:t>Repository</a:t>
            </a:r>
            <a:r>
              <a:rPr lang="it-IT" dirty="0">
                <a:solidFill>
                  <a:prstClr val="black"/>
                </a:solidFill>
                <a:latin typeface="Cambria" panose="02040503050406030204" pitchFamily="18" charset="0"/>
                <a:cs typeface="Helvetica"/>
              </a:rPr>
              <a:t>, come tutti i dati di fonte amministrativa, sono stati sottoposti da INAPP ad un processo di verifica, per aumentarne la qualità informativa.</a:t>
            </a:r>
          </a:p>
          <a:p>
            <a:pPr algn="just">
              <a:spcAft>
                <a:spcPts val="600"/>
              </a:spcAft>
            </a:pPr>
            <a:r>
              <a:rPr lang="it-IT" dirty="0">
                <a:solidFill>
                  <a:prstClr val="black"/>
                </a:solidFill>
                <a:latin typeface="Cambria" panose="02040503050406030204" pitchFamily="18" charset="0"/>
                <a:cs typeface="Helvetica"/>
              </a:rPr>
              <a:t>Prima fase – integrazione dei dati del </a:t>
            </a:r>
            <a:r>
              <a:rPr lang="it-IT" dirty="0" err="1">
                <a:solidFill>
                  <a:prstClr val="black"/>
                </a:solidFill>
                <a:latin typeface="Cambria" panose="02040503050406030204" pitchFamily="18" charset="0"/>
                <a:cs typeface="Helvetica"/>
              </a:rPr>
              <a:t>Repository</a:t>
            </a:r>
            <a:r>
              <a:rPr lang="it-IT" dirty="0">
                <a:solidFill>
                  <a:prstClr val="black"/>
                </a:solidFill>
                <a:latin typeface="Cambria" panose="02040503050406030204" pitchFamily="18" charset="0"/>
                <a:cs typeface="Helvetica"/>
              </a:rPr>
              <a:t> con informazioni su settore di attività economica e dimensione aziendale ricavate dall’Archivio statistico delle imprese attive (Asia), diffuso dall’Istat, e dal Sistema informativo sulle comunicazioni obbligatorie on-line, del </a:t>
            </a:r>
            <a:r>
              <a:rPr lang="it-IT" dirty="0" err="1">
                <a:solidFill>
                  <a:prstClr val="black"/>
                </a:solidFill>
                <a:latin typeface="Cambria" panose="02040503050406030204" pitchFamily="18" charset="0"/>
                <a:cs typeface="Helvetica"/>
              </a:rPr>
              <a:t>Mlps</a:t>
            </a:r>
            <a:r>
              <a:rPr lang="it-IT" dirty="0">
                <a:solidFill>
                  <a:prstClr val="black"/>
                </a:solidFill>
                <a:latin typeface="Cambria" panose="02040503050406030204" pitchFamily="18" charset="0"/>
                <a:cs typeface="Helvetica"/>
              </a:rPr>
              <a:t> (</a:t>
            </a:r>
            <a:r>
              <a:rPr lang="it-IT" dirty="0" err="1">
                <a:solidFill>
                  <a:prstClr val="black"/>
                </a:solidFill>
                <a:latin typeface="Cambria" panose="02040503050406030204" pitchFamily="18" charset="0"/>
                <a:cs typeface="Helvetica"/>
              </a:rPr>
              <a:t>Sisco</a:t>
            </a:r>
            <a:r>
              <a:rPr lang="it-IT" dirty="0">
                <a:solidFill>
                  <a:prstClr val="black"/>
                </a:solidFill>
                <a:latin typeface="Cambria" panose="02040503050406030204" pitchFamily="18" charset="0"/>
                <a:cs typeface="Helvetica"/>
              </a:rPr>
              <a:t>):</a:t>
            </a:r>
          </a:p>
          <a:p>
            <a:pPr marL="285750" indent="-285750" algn="just">
              <a:spcAft>
                <a:spcPts val="600"/>
              </a:spcAft>
              <a:buFont typeface="Arial"/>
              <a:buChar char="•"/>
            </a:pPr>
            <a:r>
              <a:rPr lang="it-IT" dirty="0">
                <a:solidFill>
                  <a:prstClr val="black"/>
                </a:solidFill>
                <a:latin typeface="Cambria" panose="02040503050406030204" pitchFamily="18" charset="0"/>
                <a:cs typeface="Helvetica"/>
              </a:rPr>
              <a:t>Integrazione su 83,5% domande per dimensione d’impresa, 87,2% domande per settore.</a:t>
            </a:r>
          </a:p>
          <a:p>
            <a:pPr algn="just">
              <a:spcAft>
                <a:spcPts val="600"/>
              </a:spcAft>
            </a:pPr>
            <a:r>
              <a:rPr lang="it-IT" dirty="0">
                <a:solidFill>
                  <a:prstClr val="black"/>
                </a:solidFill>
                <a:latin typeface="Cambria" panose="02040503050406030204" pitchFamily="18" charset="0"/>
                <a:cs typeface="Helvetica"/>
              </a:rPr>
              <a:t>Seconda fase – identificazione delle istanze anomale:</a:t>
            </a:r>
          </a:p>
          <a:p>
            <a:pPr marL="285750" indent="-285750" algn="just">
              <a:spcAft>
                <a:spcPts val="600"/>
              </a:spcAft>
              <a:buFont typeface="Arial" panose="020B0604020202020204" pitchFamily="34" charset="0"/>
              <a:buChar char="•"/>
            </a:pPr>
            <a:r>
              <a:rPr lang="it-IT" dirty="0">
                <a:solidFill>
                  <a:prstClr val="black"/>
                </a:solidFill>
                <a:latin typeface="Cambria" panose="02040503050406030204" pitchFamily="18" charset="0"/>
                <a:cs typeface="Helvetica"/>
              </a:rPr>
              <a:t>le istanze per le quali il numero di beneficiari dichiarati fosse superiore ad un valore ammissibile (143mila dipendenti di Poste italiane);</a:t>
            </a:r>
          </a:p>
          <a:p>
            <a:pPr marL="285750" indent="-285750" algn="just">
              <a:spcAft>
                <a:spcPts val="600"/>
              </a:spcAft>
              <a:buFont typeface="Arial" panose="020B0604020202020204" pitchFamily="34" charset="0"/>
              <a:buChar char="•"/>
            </a:pPr>
            <a:r>
              <a:rPr lang="it-IT" dirty="0">
                <a:solidFill>
                  <a:prstClr val="black"/>
                </a:solidFill>
                <a:latin typeface="Cambria" panose="02040503050406030204" pitchFamily="18" charset="0"/>
                <a:cs typeface="Helvetica"/>
              </a:rPr>
              <a:t>le istanze che dichiaravano un premio medio pro-capite superiore ai limini consentiti (2.500 € fino al 2016, 4.000 € per gli anni successivi).</a:t>
            </a:r>
          </a:p>
          <a:p>
            <a:pPr algn="just">
              <a:spcAft>
                <a:spcPts val="600"/>
              </a:spcAft>
            </a:pPr>
            <a:r>
              <a:rPr lang="it-IT" dirty="0">
                <a:solidFill>
                  <a:prstClr val="black"/>
                </a:solidFill>
                <a:latin typeface="Cambria" panose="02040503050406030204" pitchFamily="18" charset="0"/>
                <a:cs typeface="Helvetica"/>
              </a:rPr>
              <a:t>In ultima analisi, dalle 25.156 domande presentate dalle imprese ne sono state mantenute ai fini dell’analisi, a seguito dell’operazione di verifica, 23.063 (il 91,6%).</a:t>
            </a:r>
          </a:p>
        </p:txBody>
      </p:sp>
      <p:sp>
        <p:nvSpPr>
          <p:cNvPr id="8" name="CasellaDiTesto 7"/>
          <p:cNvSpPr txBox="1"/>
          <p:nvPr/>
        </p:nvSpPr>
        <p:spPr>
          <a:xfrm>
            <a:off x="524748" y="529049"/>
            <a:ext cx="6028452" cy="400110"/>
          </a:xfrm>
          <a:prstGeom prst="rect">
            <a:avLst/>
          </a:prstGeom>
          <a:noFill/>
        </p:spPr>
        <p:txBody>
          <a:bodyPr wrap="square" rtlCol="0">
            <a:spAutoFit/>
          </a:bodyPr>
          <a:lstStyle/>
          <a:p>
            <a:r>
              <a:rPr lang="it-IT" sz="2000" b="1" i="1" dirty="0">
                <a:solidFill>
                  <a:srgbClr val="38A748"/>
                </a:solidFill>
                <a:latin typeface="Cambria"/>
                <a:cs typeface="Cambria"/>
              </a:rPr>
              <a:t>Processo di verifica dei dati</a:t>
            </a: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Tree>
    <p:extLst>
      <p:ext uri="{BB962C8B-B14F-4D97-AF65-F5344CB8AC3E}">
        <p14:creationId xmlns:p14="http://schemas.microsoft.com/office/powerpoint/2010/main" val="4046746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6</a:t>
            </a:fld>
            <a:endParaRPr lang="it-IT" sz="1200" dirty="0">
              <a:solidFill>
                <a:srgbClr val="003374"/>
              </a:solidFill>
              <a:latin typeface="Calibri light"/>
              <a:cs typeface="Calibri light"/>
            </a:endParaRPr>
          </a:p>
        </p:txBody>
      </p:sp>
      <p:sp>
        <p:nvSpPr>
          <p:cNvPr id="6" name="CasellaDiTesto 5"/>
          <p:cNvSpPr txBox="1"/>
          <p:nvPr/>
        </p:nvSpPr>
        <p:spPr>
          <a:xfrm>
            <a:off x="781050" y="1155702"/>
            <a:ext cx="7705725" cy="584775"/>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Nel periodo compreso tra maggio 2016 e agosto 2017, sono state nel complesso 12.511 le imprese che hanno presentato istanza per avere accesso alla detassazione.</a:t>
            </a:r>
            <a:endParaRPr lang="it-IT" sz="1600" dirty="0">
              <a:solidFill>
                <a:prstClr val="black"/>
              </a:solidFill>
              <a:latin typeface="Helvetica"/>
              <a:cs typeface="Helvetica"/>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2759" y="2534504"/>
            <a:ext cx="5566443" cy="3633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524748" y="529049"/>
            <a:ext cx="6028452" cy="400110"/>
          </a:xfrm>
          <a:prstGeom prst="rect">
            <a:avLst/>
          </a:prstGeom>
          <a:noFill/>
        </p:spPr>
        <p:txBody>
          <a:bodyPr wrap="square" rtlCol="0">
            <a:spAutoFit/>
          </a:bodyPr>
          <a:lstStyle/>
          <a:p>
            <a:r>
              <a:rPr lang="it-IT" sz="2000" b="1" i="1" dirty="0">
                <a:solidFill>
                  <a:srgbClr val="38A748"/>
                </a:solidFill>
                <a:latin typeface="Cambria"/>
                <a:cs typeface="Cambria"/>
              </a:rPr>
              <a:t>Imprese che hanno presentato domanda</a:t>
            </a:r>
          </a:p>
        </p:txBody>
      </p:sp>
      <p:sp>
        <p:nvSpPr>
          <p:cNvPr id="11" name="CasellaDiTesto 10"/>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2" name="CasellaDiTesto 11"/>
          <p:cNvSpPr txBox="1"/>
          <p:nvPr/>
        </p:nvSpPr>
        <p:spPr>
          <a:xfrm>
            <a:off x="2030934" y="1927179"/>
            <a:ext cx="5120640"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Composizione delle imprese che hanno presentato domanda secondo il settore di attività economica</a:t>
            </a:r>
            <a:endParaRPr lang="it-IT" sz="1400" b="1" dirty="0">
              <a:solidFill>
                <a:prstClr val="black"/>
              </a:solidFill>
              <a:latin typeface="Helvetica"/>
              <a:cs typeface="Helvetica"/>
            </a:endParaRPr>
          </a:p>
        </p:txBody>
      </p:sp>
    </p:spTree>
    <p:extLst>
      <p:ext uri="{BB962C8B-B14F-4D97-AF65-F5344CB8AC3E}">
        <p14:creationId xmlns:p14="http://schemas.microsoft.com/office/powerpoint/2010/main" val="4046746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7</a:t>
            </a:fld>
            <a:endParaRPr lang="it-IT" sz="1200" dirty="0">
              <a:solidFill>
                <a:srgbClr val="003374"/>
              </a:solidFill>
              <a:latin typeface="Calibri light"/>
              <a:cs typeface="Calibri light"/>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3492" y="2289542"/>
            <a:ext cx="6020503" cy="39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0" name="CasellaDiTesto 9"/>
          <p:cNvSpPr txBox="1"/>
          <p:nvPr/>
        </p:nvSpPr>
        <p:spPr>
          <a:xfrm>
            <a:off x="2011680" y="1253413"/>
            <a:ext cx="5120640" cy="738664"/>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Composizione delle imprese che hanno presentato domanda secondo la ripartizione geografica della Direzione territoriale del lavoro di competenza</a:t>
            </a:r>
            <a:endParaRPr lang="it-IT" sz="1400" b="1" dirty="0">
              <a:solidFill>
                <a:prstClr val="black"/>
              </a:solidFill>
              <a:latin typeface="Helvetica"/>
              <a:cs typeface="Helvetica"/>
            </a:endParaRP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Imprese che hanno presentato domanda</a:t>
            </a:r>
          </a:p>
        </p:txBody>
      </p:sp>
    </p:spTree>
    <p:extLst>
      <p:ext uri="{BB962C8B-B14F-4D97-AF65-F5344CB8AC3E}">
        <p14:creationId xmlns:p14="http://schemas.microsoft.com/office/powerpoint/2010/main" val="1955782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CasellaDiTesto 4"/>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Imprese che hanno presentato domanda</a:t>
            </a:r>
          </a:p>
        </p:txBody>
      </p:sp>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8</a:t>
            </a:fld>
            <a:endParaRPr lang="it-IT" sz="1200" dirty="0">
              <a:solidFill>
                <a:srgbClr val="003374"/>
              </a:solidFill>
              <a:latin typeface="Calibri light"/>
              <a:cs typeface="Calibri light"/>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7663" y="2140988"/>
            <a:ext cx="5514474"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0" name="CasellaDiTesto 9"/>
          <p:cNvSpPr txBox="1"/>
          <p:nvPr/>
        </p:nvSpPr>
        <p:spPr>
          <a:xfrm>
            <a:off x="2011680" y="1330413"/>
            <a:ext cx="5120640"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Composizione delle imprese che hanno presentato domanda secondo la dimensione</a:t>
            </a:r>
            <a:endParaRPr lang="it-IT" sz="1400" b="1" dirty="0">
              <a:solidFill>
                <a:prstClr val="black"/>
              </a:solidFill>
              <a:latin typeface="Helvetica"/>
              <a:cs typeface="Helvetica"/>
            </a:endParaRPr>
          </a:p>
        </p:txBody>
      </p:sp>
    </p:spTree>
    <p:extLst>
      <p:ext uri="{BB962C8B-B14F-4D97-AF65-F5344CB8AC3E}">
        <p14:creationId xmlns:p14="http://schemas.microsoft.com/office/powerpoint/2010/main" val="4046746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Segnaposto numero diapositiva 5"/>
          <p:cNvSpPr txBox="1">
            <a:spLocks/>
          </p:cNvSpPr>
          <p:nvPr/>
        </p:nvSpPr>
        <p:spPr>
          <a:xfrm>
            <a:off x="6553200" y="6445250"/>
            <a:ext cx="2133600" cy="365125"/>
          </a:xfrm>
          <a:prstGeom prst="rect">
            <a:avLst/>
          </a:prstGeom>
        </p:spPr>
        <p:txBody>
          <a:bodyPr/>
          <a:lstStyle/>
          <a:p>
            <a:pPr algn="r">
              <a:defRPr/>
            </a:pPr>
            <a:fld id="{F524B3C7-180D-8646-B72B-9CC0E4C37EED}" type="slidenum">
              <a:rPr lang="it-IT" sz="1200" smtClean="0">
                <a:solidFill>
                  <a:srgbClr val="003374"/>
                </a:solidFill>
                <a:latin typeface="Calibri light"/>
                <a:cs typeface="Calibri light"/>
              </a:rPr>
              <a:pPr algn="r">
                <a:defRPr/>
              </a:pPr>
              <a:t>9</a:t>
            </a:fld>
            <a:endParaRPr lang="it-IT" sz="1200" dirty="0">
              <a:solidFill>
                <a:srgbClr val="003374"/>
              </a:solidFill>
              <a:latin typeface="Calibri light"/>
              <a:cs typeface="Calibri light"/>
            </a:endParaRPr>
          </a:p>
        </p:txBody>
      </p:sp>
      <p:sp>
        <p:nvSpPr>
          <p:cNvPr id="9" name="CasellaDiTesto 8"/>
          <p:cNvSpPr txBox="1"/>
          <p:nvPr/>
        </p:nvSpPr>
        <p:spPr>
          <a:xfrm>
            <a:off x="0" y="6466229"/>
            <a:ext cx="9144000" cy="323165"/>
          </a:xfrm>
          <a:prstGeom prst="rect">
            <a:avLst/>
          </a:prstGeom>
          <a:noFill/>
        </p:spPr>
        <p:txBody>
          <a:bodyPr wrap="square" rtlCol="0">
            <a:spAutoFit/>
          </a:bodyPr>
          <a:lstStyle/>
          <a:p>
            <a:pPr algn="ctr"/>
            <a:r>
              <a:rPr lang="it-IT" sz="1500" b="1" dirty="0">
                <a:solidFill>
                  <a:srgbClr val="003374"/>
                </a:solidFill>
                <a:cs typeface="Calibri"/>
              </a:rPr>
              <a:t>La detassazione del salario di risultato </a:t>
            </a:r>
          </a:p>
        </p:txBody>
      </p:sp>
      <p:sp>
        <p:nvSpPr>
          <p:cNvPr id="11" name="CasellaDiTesto 10"/>
          <p:cNvSpPr txBox="1"/>
          <p:nvPr/>
        </p:nvSpPr>
        <p:spPr>
          <a:xfrm>
            <a:off x="524748" y="529049"/>
            <a:ext cx="5953054" cy="400110"/>
          </a:xfrm>
          <a:prstGeom prst="rect">
            <a:avLst/>
          </a:prstGeom>
          <a:noFill/>
        </p:spPr>
        <p:txBody>
          <a:bodyPr wrap="square" rtlCol="0">
            <a:spAutoFit/>
          </a:bodyPr>
          <a:lstStyle/>
          <a:p>
            <a:r>
              <a:rPr lang="it-IT" sz="2000" b="1" i="1" dirty="0">
                <a:solidFill>
                  <a:srgbClr val="38A748"/>
                </a:solidFill>
                <a:latin typeface="Cambria"/>
                <a:cs typeface="Cambria"/>
              </a:rPr>
              <a:t>Domande presentate</a:t>
            </a:r>
          </a:p>
        </p:txBody>
      </p:sp>
      <p:sp>
        <p:nvSpPr>
          <p:cNvPr id="8" name="CasellaDiTesto 7"/>
          <p:cNvSpPr txBox="1"/>
          <p:nvPr/>
        </p:nvSpPr>
        <p:spPr>
          <a:xfrm>
            <a:off x="2011680" y="1884145"/>
            <a:ext cx="5120640" cy="523220"/>
          </a:xfrm>
          <a:prstGeom prst="rect">
            <a:avLst/>
          </a:prstGeom>
          <a:noFill/>
        </p:spPr>
        <p:txBody>
          <a:bodyPr wrap="square" rtlCol="0">
            <a:spAutoFit/>
          </a:bodyPr>
          <a:lstStyle/>
          <a:p>
            <a:pPr algn="ctr"/>
            <a:r>
              <a:rPr lang="it-IT" sz="1400" b="1" dirty="0">
                <a:solidFill>
                  <a:prstClr val="black"/>
                </a:solidFill>
                <a:latin typeface="Cambria" panose="02040503050406030204" pitchFamily="18" charset="0"/>
                <a:cs typeface="Helvetica"/>
              </a:rPr>
              <a:t>Distribuzione delle istanze presentate per tipologia di contratto e dimensione di impresa </a:t>
            </a:r>
            <a:endParaRPr lang="it-IT" sz="1400" b="1" dirty="0">
              <a:solidFill>
                <a:prstClr val="black"/>
              </a:solidFill>
              <a:latin typeface="Helvetica"/>
              <a:cs typeface="Helvetica"/>
            </a:endParaRPr>
          </a:p>
        </p:txBody>
      </p:sp>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748" y="2388115"/>
            <a:ext cx="8259447" cy="3926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asellaDiTesto 11"/>
          <p:cNvSpPr txBox="1"/>
          <p:nvPr/>
        </p:nvSpPr>
        <p:spPr>
          <a:xfrm>
            <a:off x="644893" y="1049827"/>
            <a:ext cx="7940841" cy="830997"/>
          </a:xfrm>
          <a:prstGeom prst="rect">
            <a:avLst/>
          </a:prstGeom>
          <a:noFill/>
        </p:spPr>
        <p:txBody>
          <a:bodyPr wrap="square" rtlCol="0">
            <a:spAutoFit/>
          </a:bodyPr>
          <a:lstStyle/>
          <a:p>
            <a:pPr algn="just"/>
            <a:r>
              <a:rPr lang="it-IT" sz="1600" dirty="0">
                <a:solidFill>
                  <a:prstClr val="black"/>
                </a:solidFill>
                <a:latin typeface="Cambria" panose="02040503050406030204" pitchFamily="18" charset="0"/>
                <a:cs typeface="Helvetica"/>
              </a:rPr>
              <a:t>Nel periodo compreso tra maggio 2016 e agosto 2017 sono state presentate, all’esito del processo di verifica dei dati, </a:t>
            </a:r>
            <a:r>
              <a:rPr lang="it-IT" sz="1600" b="1" dirty="0">
                <a:solidFill>
                  <a:prstClr val="black"/>
                </a:solidFill>
                <a:latin typeface="Cambria" panose="02040503050406030204" pitchFamily="18" charset="0"/>
                <a:cs typeface="Helvetica"/>
              </a:rPr>
              <a:t>23.063 domande </a:t>
            </a:r>
            <a:r>
              <a:rPr lang="it-IT" sz="1600" dirty="0">
                <a:solidFill>
                  <a:prstClr val="black"/>
                </a:solidFill>
                <a:latin typeface="Cambria" panose="02040503050406030204" pitchFamily="18" charset="0"/>
                <a:cs typeface="Helvetica"/>
              </a:rPr>
              <a:t>di cui 18.897 (82%) in seguito alla stipula di contratti aziendali e 4.166 (18%) aderendo ad un contratto territoriale</a:t>
            </a:r>
          </a:p>
        </p:txBody>
      </p:sp>
    </p:spTree>
    <p:extLst>
      <p:ext uri="{BB962C8B-B14F-4D97-AF65-F5344CB8AC3E}">
        <p14:creationId xmlns:p14="http://schemas.microsoft.com/office/powerpoint/2010/main" val="1950754314"/>
      </p:ext>
    </p:extLst>
  </p:cSld>
  <p:clrMapOvr>
    <a:masterClrMapping/>
  </p:clrMapOvr>
</p:sld>
</file>

<file path=ppt/theme/theme1.xml><?xml version="1.0" encoding="utf-8"?>
<a:theme xmlns:a="http://schemas.openxmlformats.org/drawingml/2006/main" name="Format_Presentazione_ISFOL">
  <a:themeElements>
    <a:clrScheme name="Colori ISFOL">
      <a:dk1>
        <a:sysClr val="windowText" lastClr="000000"/>
      </a:dk1>
      <a:lt1>
        <a:sysClr val="window" lastClr="FFFFFF"/>
      </a:lt1>
      <a:dk2>
        <a:srgbClr val="E3E3E3"/>
      </a:dk2>
      <a:lt2>
        <a:srgbClr val="B2B2B2"/>
      </a:lt2>
      <a:accent1>
        <a:srgbClr val="8D8D8D"/>
      </a:accent1>
      <a:accent2>
        <a:srgbClr val="727272"/>
      </a:accent2>
      <a:accent3>
        <a:srgbClr val="656565"/>
      </a:accent3>
      <a:accent4>
        <a:srgbClr val="E27222"/>
      </a:accent4>
      <a:accent5>
        <a:srgbClr val="1E2B86"/>
      </a:accent5>
      <a:accent6>
        <a:srgbClr val="008E6D"/>
      </a:accent6>
      <a:hlink>
        <a:srgbClr val="0077B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Helvetica"/>
            <a:cs typeface="Helvetica"/>
          </a:defRPr>
        </a:defPPr>
      </a:lst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Format_Presentazione_ISFOL</Template>
  <TotalTime>500</TotalTime>
  <Words>2025</Words>
  <Application>Microsoft Office PowerPoint</Application>
  <PresentationFormat>Presentazione su schermo (4:3)</PresentationFormat>
  <Paragraphs>197</Paragraphs>
  <Slides>30</Slides>
  <Notes>30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30</vt:i4>
      </vt:variant>
    </vt:vector>
  </HeadingPairs>
  <TitlesOfParts>
    <vt:vector size="38" baseType="lpstr">
      <vt:lpstr>Arial</vt:lpstr>
      <vt:lpstr>Calibri</vt:lpstr>
      <vt:lpstr>Calibri light</vt:lpstr>
      <vt:lpstr>Cambria</vt:lpstr>
      <vt:lpstr>Courier New</vt:lpstr>
      <vt:lpstr>Helvetica</vt:lpstr>
      <vt:lpstr>Tahoma</vt:lpstr>
      <vt:lpstr>Format_Presentazione_ISFOL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Olidata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Ghezzo Pierangela</dc:creator>
  <cp:lastModifiedBy>Cristiano Santori</cp:lastModifiedBy>
  <cp:revision>122</cp:revision>
  <cp:lastPrinted>2013-07-05T14:08:28Z</cp:lastPrinted>
  <dcterms:created xsi:type="dcterms:W3CDTF">2016-11-28T15:26:09Z</dcterms:created>
  <dcterms:modified xsi:type="dcterms:W3CDTF">2017-12-06T14:01:06Z</dcterms:modified>
</cp:coreProperties>
</file>