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6.xml" ContentType="application/vnd.openxmlformats-officedocument.theme+xml"/>
  <Override PartName="/ppt/slideLayouts/slideLayout12.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60" r:id="rId1"/>
    <p:sldMasterId id="2147483662" r:id="rId2"/>
    <p:sldMasterId id="2147483664" r:id="rId3"/>
    <p:sldMasterId id="2147483672" r:id="rId4"/>
    <p:sldMasterId id="2147483674" r:id="rId5"/>
    <p:sldMasterId id="2147483676" r:id="rId6"/>
    <p:sldMasterId id="2147483683" r:id="rId7"/>
  </p:sldMasterIdLst>
  <p:notesMasterIdLst>
    <p:notesMasterId r:id="rId26"/>
  </p:notesMasterIdLst>
  <p:handoutMasterIdLst>
    <p:handoutMasterId r:id="rId27"/>
  </p:handoutMasterIdLst>
  <p:sldIdLst>
    <p:sldId id="354" r:id="rId8"/>
    <p:sldId id="350" r:id="rId9"/>
    <p:sldId id="324" r:id="rId10"/>
    <p:sldId id="325" r:id="rId11"/>
    <p:sldId id="363" r:id="rId12"/>
    <p:sldId id="364" r:id="rId13"/>
    <p:sldId id="326" r:id="rId14"/>
    <p:sldId id="328" r:id="rId15"/>
    <p:sldId id="329" r:id="rId16"/>
    <p:sldId id="330" r:id="rId17"/>
    <p:sldId id="331" r:id="rId18"/>
    <p:sldId id="332" r:id="rId19"/>
    <p:sldId id="351" r:id="rId20"/>
    <p:sldId id="365" r:id="rId21"/>
    <p:sldId id="357" r:id="rId22"/>
    <p:sldId id="362" r:id="rId23"/>
    <p:sldId id="355" r:id="rId24"/>
    <p:sldId id="353" r:id="rId25"/>
  </p:sldIdLst>
  <p:sldSz cx="9144000" cy="6858000" type="screen4x3"/>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4EA2"/>
    <a:srgbClr val="00CCFF"/>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18" autoAdjust="0"/>
    <p:restoredTop sz="91744" autoAdjust="0"/>
  </p:normalViewPr>
  <p:slideViewPr>
    <p:cSldViewPr>
      <p:cViewPr varScale="1">
        <p:scale>
          <a:sx n="109" d="100"/>
          <a:sy n="109" d="100"/>
        </p:scale>
        <p:origin x="-102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750"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handoutMaster" Target="handoutMasters/handoutMaster1.xml"/><Relationship Id="rId30" Type="http://schemas.openxmlformats.org/officeDocument/2006/relationships/theme" Target="theme/theme1.xml"/><Relationship Id="rId43"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E299A8BE-546B-43BC-A301-01FD252C4620}" type="datetimeFigureOut">
              <a:rPr lang="it-IT" smtClean="0"/>
              <a:pPr/>
              <a:t>22/11/2017</a:t>
            </a:fld>
            <a:endParaRPr lang="it-IT"/>
          </a:p>
        </p:txBody>
      </p:sp>
      <p:sp>
        <p:nvSpPr>
          <p:cNvPr id="4" name="Segnaposto piè di pagina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823BA321-04DF-44EE-B4BA-22A6EC511584}" type="slidenum">
              <a:rPr lang="it-IT" smtClean="0"/>
              <a:pPr/>
              <a:t>‹N›</a:t>
            </a:fld>
            <a:endParaRPr lang="it-IT"/>
          </a:p>
        </p:txBody>
      </p:sp>
    </p:spTree>
    <p:extLst>
      <p:ext uri="{BB962C8B-B14F-4D97-AF65-F5344CB8AC3E}">
        <p14:creationId xmlns:p14="http://schemas.microsoft.com/office/powerpoint/2010/main" val="32886006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10BCD903-BB30-41C5-887F-5301A97DA153}" type="datetimeFigureOut">
              <a:rPr lang="it-IT" smtClean="0"/>
              <a:pPr/>
              <a:t>22/11/2017</a:t>
            </a:fld>
            <a:endParaRPr lang="it-IT"/>
          </a:p>
        </p:txBody>
      </p:sp>
      <p:sp>
        <p:nvSpPr>
          <p:cNvPr id="4" name="Segnaposto immagine diapositiva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928BEBC7-0E13-463D-BEF0-F423AF35665E}" type="slidenum">
              <a:rPr lang="it-IT" smtClean="0"/>
              <a:pPr/>
              <a:t>‹N›</a:t>
            </a:fld>
            <a:endParaRPr lang="it-IT"/>
          </a:p>
        </p:txBody>
      </p:sp>
    </p:spTree>
    <p:extLst>
      <p:ext uri="{BB962C8B-B14F-4D97-AF65-F5344CB8AC3E}">
        <p14:creationId xmlns:p14="http://schemas.microsoft.com/office/powerpoint/2010/main" val="16572809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FF10CEAD-7828-F149-941D-606FFFFC09F1}" type="slidenum">
              <a:rPr lang="it-IT" smtClean="0"/>
              <a:t>1</a:t>
            </a:fld>
            <a:endParaRPr lang="it-IT"/>
          </a:p>
        </p:txBody>
      </p:sp>
    </p:spTree>
    <p:extLst>
      <p:ext uri="{BB962C8B-B14F-4D97-AF65-F5344CB8AC3E}">
        <p14:creationId xmlns:p14="http://schemas.microsoft.com/office/powerpoint/2010/main" val="4331778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F10CEAD-7828-F149-941D-606FFFFC09F1}" type="slidenum">
              <a:rPr lang="it-IT" smtClean="0"/>
              <a:t>2</a:t>
            </a:fld>
            <a:endParaRPr lang="it-IT"/>
          </a:p>
        </p:txBody>
      </p:sp>
    </p:spTree>
    <p:extLst>
      <p:ext uri="{BB962C8B-B14F-4D97-AF65-F5344CB8AC3E}">
        <p14:creationId xmlns:p14="http://schemas.microsoft.com/office/powerpoint/2010/main" val="1140002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Close connection with EURES network communications channels</a:t>
            </a:r>
            <a:endParaRPr lang="it-IT" dirty="0"/>
          </a:p>
          <a:p>
            <a:endParaRPr lang="it-IT" dirty="0"/>
          </a:p>
        </p:txBody>
      </p:sp>
      <p:sp>
        <p:nvSpPr>
          <p:cNvPr id="4" name="Segnaposto numero diapositiva 3"/>
          <p:cNvSpPr>
            <a:spLocks noGrp="1"/>
          </p:cNvSpPr>
          <p:nvPr>
            <p:ph type="sldNum" sz="quarter" idx="10"/>
          </p:nvPr>
        </p:nvSpPr>
        <p:spPr/>
        <p:txBody>
          <a:bodyPr/>
          <a:lstStyle/>
          <a:p>
            <a:fld id="{FF10CEAD-7828-F149-941D-606FFFFC09F1}" type="slidenum">
              <a:rPr lang="it-IT" smtClean="0">
                <a:solidFill>
                  <a:prstClr val="black"/>
                </a:solidFill>
              </a:rPr>
              <a:pPr/>
              <a:t>3</a:t>
            </a:fld>
            <a:endParaRPr lang="it-IT">
              <a:solidFill>
                <a:prstClr val="black"/>
              </a:solidFill>
            </a:endParaRPr>
          </a:p>
        </p:txBody>
      </p:sp>
    </p:spTree>
    <p:extLst>
      <p:ext uri="{BB962C8B-B14F-4D97-AF65-F5344CB8AC3E}">
        <p14:creationId xmlns:p14="http://schemas.microsoft.com/office/powerpoint/2010/main" val="5646320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928BEBC7-0E13-463D-BEF0-F423AF35665E}" type="slidenum">
              <a:rPr lang="it-IT" smtClean="0"/>
              <a:pPr/>
              <a:t>4</a:t>
            </a:fld>
            <a:endParaRPr lang="it-IT"/>
          </a:p>
        </p:txBody>
      </p:sp>
    </p:spTree>
    <p:extLst>
      <p:ext uri="{BB962C8B-B14F-4D97-AF65-F5344CB8AC3E}">
        <p14:creationId xmlns:p14="http://schemas.microsoft.com/office/powerpoint/2010/main" val="28528984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Annex 2 – Implementing Guide</a:t>
            </a:r>
          </a:p>
          <a:p>
            <a:r>
              <a:rPr lang="en-US" sz="1200" b="0" i="0" u="none" strike="noStrike" kern="1200" baseline="0" dirty="0">
                <a:solidFill>
                  <a:schemeClr val="tx1"/>
                </a:solidFill>
                <a:latin typeface="+mn-lt"/>
                <a:ea typeface="+mn-ea"/>
                <a:cs typeface="+mn-cs"/>
              </a:rPr>
              <a:t>… take into account the fact that these sectors also provide employment in </a:t>
            </a:r>
            <a:r>
              <a:rPr lang="en-US" sz="1200" b="1" i="0" u="none" strike="noStrike" kern="1200" baseline="0" dirty="0">
                <a:solidFill>
                  <a:schemeClr val="tx1"/>
                </a:solidFill>
                <a:latin typeface="+mn-lt"/>
                <a:ea typeface="+mn-ea"/>
                <a:cs typeface="+mn-cs"/>
              </a:rPr>
              <a:t>general occupations </a:t>
            </a:r>
            <a:r>
              <a:rPr lang="en-US" sz="1200" b="0" i="0" u="none" strike="noStrike" kern="1200" baseline="0" dirty="0">
                <a:solidFill>
                  <a:schemeClr val="tx1"/>
                </a:solidFill>
                <a:latin typeface="+mn-lt"/>
                <a:ea typeface="+mn-ea"/>
                <a:cs typeface="+mn-cs"/>
              </a:rPr>
              <a:t>e.g. IT, administrative and office jobs, and building maintenance. </a:t>
            </a:r>
          </a:p>
          <a:p>
            <a:r>
              <a:rPr lang="en-US" sz="1200" b="0" i="0" u="none" strike="noStrike" kern="1200" baseline="0" dirty="0">
                <a:solidFill>
                  <a:schemeClr val="tx1"/>
                </a:solidFill>
                <a:latin typeface="+mn-lt"/>
                <a:ea typeface="+mn-ea"/>
                <a:cs typeface="+mn-cs"/>
              </a:rPr>
              <a:t>Vice versa, solidarity-related occupations will surely also be found in other sectors, e.g. persons employed by an oil company on an oil platform who work as a health worker/social </a:t>
            </a:r>
            <a:r>
              <a:rPr lang="en-US" sz="1200" b="0" i="0" u="none" strike="noStrike" kern="1200" baseline="0" dirty="0" err="1">
                <a:solidFill>
                  <a:schemeClr val="tx1"/>
                </a:solidFill>
                <a:latin typeface="+mn-lt"/>
                <a:ea typeface="+mn-ea"/>
                <a:cs typeface="+mn-cs"/>
              </a:rPr>
              <a:t>counsellor</a:t>
            </a:r>
            <a:r>
              <a:rPr lang="en-US" sz="1200" b="0" i="0" u="none" strike="noStrike" kern="1200" baseline="0" dirty="0">
                <a:solidFill>
                  <a:schemeClr val="tx1"/>
                </a:solidFill>
                <a:latin typeface="+mn-lt"/>
                <a:ea typeface="+mn-ea"/>
                <a:cs typeface="+mn-cs"/>
              </a:rPr>
              <a:t> or corporate social responsibility liaison officer in charge of sustainability and local community outreach work. </a:t>
            </a:r>
          </a:p>
          <a:p>
            <a:endParaRPr lang="it-IT"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Hence, in order to assess whether an opportunity has a solidarity dimension or not, questions need to be asked in regards to a) the activities that the employer engage in and b) the nature and scope of the opportunity offered by the employer. Accordingly, two indicative assessment tests are made available. </a:t>
            </a:r>
            <a:endParaRPr lang="it-IT" dirty="0"/>
          </a:p>
        </p:txBody>
      </p:sp>
      <p:sp>
        <p:nvSpPr>
          <p:cNvPr id="4" name="Segnaposto numero diapositiva 3"/>
          <p:cNvSpPr>
            <a:spLocks noGrp="1"/>
          </p:cNvSpPr>
          <p:nvPr>
            <p:ph type="sldNum" sz="quarter" idx="10"/>
          </p:nvPr>
        </p:nvSpPr>
        <p:spPr/>
        <p:txBody>
          <a:bodyPr/>
          <a:lstStyle/>
          <a:p>
            <a:fld id="{FF10CEAD-7828-F149-941D-606FFFFC09F1}" type="slidenum">
              <a:rPr lang="it-IT" smtClean="0">
                <a:solidFill>
                  <a:prstClr val="black"/>
                </a:solidFill>
              </a:rPr>
              <a:pPr/>
              <a:t>6</a:t>
            </a:fld>
            <a:endParaRPr lang="it-IT">
              <a:solidFill>
                <a:prstClr val="black"/>
              </a:solidFill>
            </a:endParaRPr>
          </a:p>
        </p:txBody>
      </p:sp>
    </p:spTree>
    <p:extLst>
      <p:ext uri="{BB962C8B-B14F-4D97-AF65-F5344CB8AC3E}">
        <p14:creationId xmlns:p14="http://schemas.microsoft.com/office/powerpoint/2010/main" val="17269894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indent="0">
              <a:buFont typeface="Arial" charset="0"/>
              <a:buNone/>
            </a:pPr>
            <a:endParaRPr lang="it-IT" dirty="0"/>
          </a:p>
        </p:txBody>
      </p:sp>
      <p:sp>
        <p:nvSpPr>
          <p:cNvPr id="4" name="Segnaposto numero diapositiva 3"/>
          <p:cNvSpPr>
            <a:spLocks noGrp="1"/>
          </p:cNvSpPr>
          <p:nvPr>
            <p:ph type="sldNum" sz="quarter" idx="10"/>
          </p:nvPr>
        </p:nvSpPr>
        <p:spPr/>
        <p:txBody>
          <a:bodyPr/>
          <a:lstStyle/>
          <a:p>
            <a:fld id="{FF10CEAD-7828-F149-941D-606FFFFC09F1}" type="slidenum">
              <a:rPr lang="it-IT" smtClean="0"/>
              <a:t>7</a:t>
            </a:fld>
            <a:endParaRPr lang="it-IT"/>
          </a:p>
        </p:txBody>
      </p:sp>
    </p:spTree>
    <p:extLst>
      <p:ext uri="{BB962C8B-B14F-4D97-AF65-F5344CB8AC3E}">
        <p14:creationId xmlns:p14="http://schemas.microsoft.com/office/powerpoint/2010/main" val="4552791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FF10CEAD-7828-F149-941D-606FFFFC09F1}" type="slidenum">
              <a:rPr lang="it-IT" smtClean="0"/>
              <a:t>8</a:t>
            </a:fld>
            <a:endParaRPr lang="it-IT"/>
          </a:p>
        </p:txBody>
      </p:sp>
    </p:spTree>
    <p:extLst>
      <p:ext uri="{BB962C8B-B14F-4D97-AF65-F5344CB8AC3E}">
        <p14:creationId xmlns:p14="http://schemas.microsoft.com/office/powerpoint/2010/main" val="2181471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FF10CEAD-7828-F149-941D-606FFFFC09F1}" type="slidenum">
              <a:rPr lang="it-IT" smtClean="0">
                <a:solidFill>
                  <a:prstClr val="black"/>
                </a:solidFill>
              </a:rPr>
              <a:pPr/>
              <a:t>13</a:t>
            </a:fld>
            <a:endParaRPr lang="it-IT">
              <a:solidFill>
                <a:prstClr val="black"/>
              </a:solidFill>
            </a:endParaRPr>
          </a:p>
        </p:txBody>
      </p:sp>
    </p:spTree>
    <p:extLst>
      <p:ext uri="{BB962C8B-B14F-4D97-AF65-F5344CB8AC3E}">
        <p14:creationId xmlns:p14="http://schemas.microsoft.com/office/powerpoint/2010/main" val="4289865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2411760" y="1844824"/>
            <a:ext cx="6336704" cy="576064"/>
          </a:xfrm>
          <a:prstGeom prst="rect">
            <a:avLst/>
          </a:prstGeom>
        </p:spPr>
        <p:txBody>
          <a:bodyPr/>
          <a:lstStyle>
            <a:lvl1pPr algn="l">
              <a:defRPr sz="3600">
                <a:solidFill>
                  <a:schemeClr val="bg1"/>
                </a:solidFill>
                <a:latin typeface="Arial Black" pitchFamily="34" charset="0"/>
                <a:cs typeface="Arial" pitchFamily="34" charset="0"/>
              </a:defRPr>
            </a:lvl1pPr>
          </a:lstStyle>
          <a:p>
            <a:r>
              <a:rPr lang="it-IT" dirty="0"/>
              <a:t>TITOLO</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457200" y="6356350"/>
            <a:ext cx="2133600" cy="365125"/>
          </a:xfrm>
          <a:prstGeom prst="rect">
            <a:avLst/>
          </a:prstGeom>
        </p:spPr>
        <p:txBody>
          <a:bodyPr/>
          <a:lstStyle/>
          <a:p>
            <a:endParaRPr lang="it-IT"/>
          </a:p>
        </p:txBody>
      </p:sp>
      <p:sp>
        <p:nvSpPr>
          <p:cNvPr id="3" name="Segnaposto piè di pagina 2"/>
          <p:cNvSpPr>
            <a:spLocks noGrp="1"/>
          </p:cNvSpPr>
          <p:nvPr>
            <p:ph type="ftr" sz="quarter" idx="11"/>
          </p:nvPr>
        </p:nvSpPr>
        <p:spPr>
          <a:xfrm>
            <a:off x="3124200" y="6356350"/>
            <a:ext cx="2895600" cy="365125"/>
          </a:xfrm>
          <a:prstGeom prst="rect">
            <a:avLst/>
          </a:prstGeom>
        </p:spPr>
        <p:txBody>
          <a:bodyPr/>
          <a:lstStyle/>
          <a:p>
            <a:endParaRPr lang="it-IT"/>
          </a:p>
        </p:txBody>
      </p:sp>
      <p:sp>
        <p:nvSpPr>
          <p:cNvPr id="4" name="Segnaposto numero diapositiva 3"/>
          <p:cNvSpPr>
            <a:spLocks noGrp="1"/>
          </p:cNvSpPr>
          <p:nvPr>
            <p:ph type="sldNum" sz="quarter" idx="12"/>
          </p:nvPr>
        </p:nvSpPr>
        <p:spPr>
          <a:xfrm>
            <a:off x="6876256" y="6492875"/>
            <a:ext cx="2133600" cy="365125"/>
          </a:xfrm>
          <a:prstGeom prst="rect">
            <a:avLst/>
          </a:prstGeom>
        </p:spPr>
        <p:txBody>
          <a:bodyPr/>
          <a:lstStyle/>
          <a:p>
            <a:fld id="{9960EFF3-4749-4E07-85D2-F619CF7B46B8}" type="slidenum">
              <a:rPr lang="it-IT" smtClean="0">
                <a:solidFill>
                  <a:prstClr val="black">
                    <a:tint val="75000"/>
                  </a:prstClr>
                </a:solidFill>
              </a:rPr>
              <a:pPr/>
              <a:t>‹N›</a:t>
            </a:fld>
            <a:endParaRPr lang="it-IT" dirty="0">
              <a:solidFill>
                <a:prstClr val="black">
                  <a:tint val="75000"/>
                </a:prstClr>
              </a:solidFill>
            </a:endParaRPr>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Layout personalizzato">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2411760" y="1844824"/>
            <a:ext cx="6336704" cy="576064"/>
          </a:xfrm>
          <a:prstGeom prst="rect">
            <a:avLst/>
          </a:prstGeom>
        </p:spPr>
        <p:txBody>
          <a:bodyPr/>
          <a:lstStyle>
            <a:lvl1pPr algn="l">
              <a:defRPr sz="3600">
                <a:solidFill>
                  <a:schemeClr val="bg1"/>
                </a:solidFill>
                <a:latin typeface="Arial Black" pitchFamily="34" charset="0"/>
                <a:cs typeface="Arial" pitchFamily="34" charset="0"/>
              </a:defRPr>
            </a:lvl1pPr>
          </a:lstStyle>
          <a:p>
            <a:r>
              <a:rPr lang="it-IT" dirty="0" smtClean="0"/>
              <a:t>TITOLO</a:t>
            </a:r>
            <a:endParaRPr lang="it-IT" dirty="0"/>
          </a:p>
        </p:txBody>
      </p:sp>
    </p:spTree>
    <p:extLst>
      <p:ext uri="{BB962C8B-B14F-4D97-AF65-F5344CB8AC3E}">
        <p14:creationId xmlns:p14="http://schemas.microsoft.com/office/powerpoint/2010/main" val="7165703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2411760" y="1844824"/>
            <a:ext cx="6336704" cy="576064"/>
          </a:xfrm>
          <a:prstGeom prst="rect">
            <a:avLst/>
          </a:prstGeom>
        </p:spPr>
        <p:txBody>
          <a:bodyPr/>
          <a:lstStyle>
            <a:lvl1pPr algn="l">
              <a:defRPr sz="3600">
                <a:solidFill>
                  <a:schemeClr val="bg1"/>
                </a:solidFill>
                <a:latin typeface="Arial Black" pitchFamily="34" charset="0"/>
                <a:cs typeface="Arial" pitchFamily="34" charset="0"/>
              </a:defRPr>
            </a:lvl1pPr>
          </a:lstStyle>
          <a:p>
            <a:r>
              <a:rPr lang="it-IT" dirty="0" smtClean="0"/>
              <a:t>TITOLO</a:t>
            </a:r>
            <a:endParaRPr lang="it-IT"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2411760" y="1844824"/>
            <a:ext cx="6336704" cy="576064"/>
          </a:xfrm>
          <a:prstGeom prst="rect">
            <a:avLst/>
          </a:prstGeom>
        </p:spPr>
        <p:txBody>
          <a:bodyPr/>
          <a:lstStyle>
            <a:lvl1pPr algn="l">
              <a:defRPr sz="3600">
                <a:solidFill>
                  <a:schemeClr val="bg1"/>
                </a:solidFill>
                <a:latin typeface="Arial Black" pitchFamily="34" charset="0"/>
                <a:cs typeface="Arial" pitchFamily="34" charset="0"/>
              </a:defRPr>
            </a:lvl1pPr>
          </a:lstStyle>
          <a:p>
            <a:r>
              <a:rPr lang="it-IT" dirty="0"/>
              <a:t>TITOLO</a:t>
            </a:r>
          </a:p>
        </p:txBody>
      </p:sp>
    </p:spTree>
    <p:extLst>
      <p:ext uri="{BB962C8B-B14F-4D97-AF65-F5344CB8AC3E}">
        <p14:creationId xmlns:p14="http://schemas.microsoft.com/office/powerpoint/2010/main" val="3435117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2411760" y="1844824"/>
            <a:ext cx="6336704" cy="576064"/>
          </a:xfrm>
          <a:prstGeom prst="rect">
            <a:avLst/>
          </a:prstGeom>
        </p:spPr>
        <p:txBody>
          <a:bodyPr/>
          <a:lstStyle>
            <a:lvl1pPr algn="l">
              <a:defRPr sz="3600">
                <a:solidFill>
                  <a:schemeClr val="bg1"/>
                </a:solidFill>
                <a:latin typeface="Arial Black" pitchFamily="34" charset="0"/>
                <a:cs typeface="Arial" pitchFamily="34" charset="0"/>
              </a:defRPr>
            </a:lvl1pPr>
          </a:lstStyle>
          <a:p>
            <a:r>
              <a:rPr lang="it-IT" dirty="0"/>
              <a:t>TITOLO</a:t>
            </a:r>
          </a:p>
        </p:txBody>
      </p:sp>
    </p:spTree>
    <p:extLst>
      <p:ext uri="{BB962C8B-B14F-4D97-AF65-F5344CB8AC3E}">
        <p14:creationId xmlns:p14="http://schemas.microsoft.com/office/powerpoint/2010/main" val="1758247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Layout personalizzato">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2411760" y="1844824"/>
            <a:ext cx="6336704" cy="576064"/>
          </a:xfrm>
          <a:prstGeom prst="rect">
            <a:avLst/>
          </a:prstGeom>
        </p:spPr>
        <p:txBody>
          <a:bodyPr/>
          <a:lstStyle>
            <a:lvl1pPr algn="l">
              <a:defRPr sz="3600">
                <a:solidFill>
                  <a:schemeClr val="bg1"/>
                </a:solidFill>
                <a:latin typeface="Arial Black" pitchFamily="34" charset="0"/>
                <a:cs typeface="Arial" pitchFamily="34" charset="0"/>
              </a:defRPr>
            </a:lvl1pPr>
          </a:lstStyle>
          <a:p>
            <a:r>
              <a:rPr lang="it-IT" dirty="0" smtClean="0"/>
              <a:t>TITOLO</a:t>
            </a:r>
            <a:endParaRPr lang="it-IT" dirty="0"/>
          </a:p>
        </p:txBody>
      </p:sp>
    </p:spTree>
    <p:extLst>
      <p:ext uri="{BB962C8B-B14F-4D97-AF65-F5344CB8AC3E}">
        <p14:creationId xmlns:p14="http://schemas.microsoft.com/office/powerpoint/2010/main" val="1729247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Layout personalizzato">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2411760" y="1844824"/>
            <a:ext cx="6336704" cy="576064"/>
          </a:xfrm>
          <a:prstGeom prst="rect">
            <a:avLst/>
          </a:prstGeom>
        </p:spPr>
        <p:txBody>
          <a:bodyPr/>
          <a:lstStyle>
            <a:lvl1pPr algn="l">
              <a:defRPr sz="3600">
                <a:solidFill>
                  <a:schemeClr val="bg1"/>
                </a:solidFill>
                <a:latin typeface="Arial Black" pitchFamily="34" charset="0"/>
                <a:cs typeface="Arial" pitchFamily="34" charset="0"/>
              </a:defRPr>
            </a:lvl1pPr>
          </a:lstStyle>
          <a:p>
            <a:r>
              <a:rPr lang="it-IT" dirty="0" smtClean="0"/>
              <a:t>TITOLO</a:t>
            </a:r>
            <a:endParaRPr lang="it-IT" dirty="0"/>
          </a:p>
        </p:txBody>
      </p:sp>
    </p:spTree>
    <p:extLst>
      <p:ext uri="{BB962C8B-B14F-4D97-AF65-F5344CB8AC3E}">
        <p14:creationId xmlns:p14="http://schemas.microsoft.com/office/powerpoint/2010/main" val="716570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Diapositiva titolo">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a:xfrm>
            <a:off x="6876256" y="6492875"/>
            <a:ext cx="2133600" cy="365125"/>
          </a:xfrm>
          <a:prstGeom prst="rect">
            <a:avLst/>
          </a:prstGeom>
        </p:spPr>
        <p:txBody>
          <a:bodyPr/>
          <a:lstStyle/>
          <a:p>
            <a:fld id="{9960EFF3-4749-4E07-85D2-F619CF7B46B8}" type="slidenum">
              <a:rPr lang="it-IT" smtClean="0">
                <a:solidFill>
                  <a:prstClr val="black">
                    <a:tint val="75000"/>
                  </a:prstClr>
                </a:solidFill>
              </a:rPr>
              <a:pPr/>
              <a:t>‹N›</a:t>
            </a:fld>
            <a:endParaRPr lang="it-IT" dirty="0">
              <a:solidFill>
                <a:prstClr val="black">
                  <a:tint val="75000"/>
                </a:prstClr>
              </a:solidFill>
            </a:endParaRPr>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1628800"/>
            <a:ext cx="8229600" cy="720080"/>
          </a:xfrm>
          <a:prstGeom prst="rect">
            <a:avLst/>
          </a:prstGeom>
        </p:spPr>
        <p:txBody>
          <a:bodyPr/>
          <a:lstStyle>
            <a:lvl1pPr algn="l">
              <a:defRPr sz="2800">
                <a:solidFill>
                  <a:srgbClr val="034EA2"/>
                </a:solidFill>
                <a:latin typeface="Arial Black" pitchFamily="34" charset="0"/>
              </a:defRPr>
            </a:lvl1pPr>
          </a:lstStyle>
          <a:p>
            <a:r>
              <a:rPr lang="it-IT" smtClean="0"/>
              <a:t>Fare clic per modificare lo stile del titolo</a:t>
            </a:r>
            <a:endParaRPr lang="it-IT" dirty="0"/>
          </a:p>
        </p:txBody>
      </p:sp>
      <p:sp>
        <p:nvSpPr>
          <p:cNvPr id="3" name="Segnaposto contenuto 2"/>
          <p:cNvSpPr>
            <a:spLocks noGrp="1"/>
          </p:cNvSpPr>
          <p:nvPr>
            <p:ph idx="1"/>
          </p:nvPr>
        </p:nvSpPr>
        <p:spPr>
          <a:xfrm>
            <a:off x="457200" y="2636913"/>
            <a:ext cx="8229600" cy="3384376"/>
          </a:xfrm>
          <a:prstGeom prst="rect">
            <a:avLst/>
          </a:prstGeom>
        </p:spPr>
        <p:txBody>
          <a:bodyPr/>
          <a:lstStyle>
            <a:lvl1pPr>
              <a:defRPr sz="2800"/>
            </a:lvl1pPr>
            <a:lvl2pPr>
              <a:defRPr sz="2400"/>
            </a:lvl2pPr>
            <a:lvl3pPr>
              <a:defRPr sz="2000"/>
            </a:lvl3pPr>
            <a:lvl4pPr>
              <a:defRPr sz="1800"/>
            </a:lvl4pPr>
            <a:lvl5pPr>
              <a:defRPr sz="18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numero diapositiva 6"/>
          <p:cNvSpPr>
            <a:spLocks noGrp="1"/>
          </p:cNvSpPr>
          <p:nvPr>
            <p:ph type="sldNum" sz="quarter" idx="12"/>
          </p:nvPr>
        </p:nvSpPr>
        <p:spPr>
          <a:xfrm>
            <a:off x="6876256" y="6492875"/>
            <a:ext cx="2133600" cy="365125"/>
          </a:xfrm>
          <a:prstGeom prst="rect">
            <a:avLst/>
          </a:prstGeom>
        </p:spPr>
        <p:txBody>
          <a:bodyPr/>
          <a:lstStyle/>
          <a:p>
            <a:fld id="{9960EFF3-4749-4E07-85D2-F619CF7B46B8}" type="slidenum">
              <a:rPr lang="it-IT" smtClean="0">
                <a:solidFill>
                  <a:prstClr val="black">
                    <a:tint val="75000"/>
                  </a:prstClr>
                </a:solidFill>
              </a:rPr>
              <a:pPr/>
              <a:t>‹N›</a:t>
            </a:fld>
            <a:endParaRPr lang="it-IT" dirty="0">
              <a:solidFill>
                <a:prstClr val="black">
                  <a:tint val="75000"/>
                </a:prstClr>
              </a:solidFill>
            </a:endParaRPr>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ue contenuti">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467544" y="2636912"/>
            <a:ext cx="4038600" cy="2913187"/>
          </a:xfrm>
          <a:prstGeom prst="rect">
            <a:avLst/>
          </a:prstGeo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Segnaposto contenuto 3"/>
          <p:cNvSpPr>
            <a:spLocks noGrp="1"/>
          </p:cNvSpPr>
          <p:nvPr>
            <p:ph sz="half" idx="2"/>
          </p:nvPr>
        </p:nvSpPr>
        <p:spPr>
          <a:xfrm>
            <a:off x="4658544" y="2636912"/>
            <a:ext cx="4038600" cy="2913187"/>
          </a:xfrm>
          <a:prstGeom prst="rect">
            <a:avLst/>
          </a:prstGeo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a:xfrm>
            <a:off x="457200" y="6356350"/>
            <a:ext cx="2133600" cy="365125"/>
          </a:xfrm>
          <a:prstGeom prst="rect">
            <a:avLst/>
          </a:prstGeom>
        </p:spPr>
        <p:txBody>
          <a:bodyPr/>
          <a:lstStyle/>
          <a:p>
            <a:endParaRPr lang="it-IT"/>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p>
            <a:endParaRPr lang="it-IT"/>
          </a:p>
        </p:txBody>
      </p:sp>
      <p:sp>
        <p:nvSpPr>
          <p:cNvPr id="7" name="Segnaposto numero diapositiva 6"/>
          <p:cNvSpPr>
            <a:spLocks noGrp="1"/>
          </p:cNvSpPr>
          <p:nvPr>
            <p:ph type="sldNum" sz="quarter" idx="12"/>
          </p:nvPr>
        </p:nvSpPr>
        <p:spPr>
          <a:xfrm>
            <a:off x="6876256" y="6492875"/>
            <a:ext cx="2133600" cy="365125"/>
          </a:xfrm>
          <a:prstGeom prst="rect">
            <a:avLst/>
          </a:prstGeom>
        </p:spPr>
        <p:txBody>
          <a:bodyPr/>
          <a:lstStyle/>
          <a:p>
            <a:fld id="{9960EFF3-4749-4E07-85D2-F619CF7B46B8}" type="slidenum">
              <a:rPr lang="it-IT" smtClean="0">
                <a:solidFill>
                  <a:prstClr val="black">
                    <a:tint val="75000"/>
                  </a:prstClr>
                </a:solidFill>
              </a:rPr>
              <a:pPr/>
              <a:t>‹N›</a:t>
            </a:fld>
            <a:endParaRPr lang="it-IT" dirty="0">
              <a:solidFill>
                <a:prstClr val="black">
                  <a:tint val="75000"/>
                </a:prstClr>
              </a:solidFill>
            </a:endParaRPr>
          </a:p>
        </p:txBody>
      </p:sp>
      <p:sp>
        <p:nvSpPr>
          <p:cNvPr id="8" name="Titolo 1"/>
          <p:cNvSpPr>
            <a:spLocks noGrp="1"/>
          </p:cNvSpPr>
          <p:nvPr>
            <p:ph type="title"/>
          </p:nvPr>
        </p:nvSpPr>
        <p:spPr>
          <a:xfrm>
            <a:off x="457200" y="1628800"/>
            <a:ext cx="8229600" cy="720080"/>
          </a:xfrm>
          <a:prstGeom prst="rect">
            <a:avLst/>
          </a:prstGeom>
        </p:spPr>
        <p:txBody>
          <a:bodyPr/>
          <a:lstStyle>
            <a:lvl1pPr algn="l">
              <a:defRPr sz="2800">
                <a:solidFill>
                  <a:srgbClr val="034EA2"/>
                </a:solidFill>
                <a:latin typeface="Arial Black" pitchFamily="34" charset="0"/>
              </a:defRPr>
            </a:lvl1pPr>
          </a:lstStyle>
          <a:p>
            <a:r>
              <a:rPr lang="it-IT" smtClean="0"/>
              <a:t>Fare clic per modificare lo stile del titolo</a:t>
            </a:r>
            <a:endParaRPr lang="it-IT" dirty="0"/>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olo titolo">
    <p:spTree>
      <p:nvGrpSpPr>
        <p:cNvPr id="1" name=""/>
        <p:cNvGrpSpPr/>
        <p:nvPr/>
      </p:nvGrpSpPr>
      <p:grpSpPr>
        <a:xfrm>
          <a:off x="0" y="0"/>
          <a:ext cx="0" cy="0"/>
          <a:chOff x="0" y="0"/>
          <a:chExt cx="0" cy="0"/>
        </a:xfrm>
      </p:grpSpPr>
      <p:sp>
        <p:nvSpPr>
          <p:cNvPr id="3" name="Segnaposto data 2"/>
          <p:cNvSpPr>
            <a:spLocks noGrp="1"/>
          </p:cNvSpPr>
          <p:nvPr>
            <p:ph type="dt" sz="half" idx="10"/>
          </p:nvPr>
        </p:nvSpPr>
        <p:spPr>
          <a:xfrm>
            <a:off x="457200" y="6356350"/>
            <a:ext cx="2133600" cy="365125"/>
          </a:xfrm>
          <a:prstGeom prst="rect">
            <a:avLst/>
          </a:prstGeom>
        </p:spPr>
        <p:txBody>
          <a:bodyPr/>
          <a:lstStyle/>
          <a:p>
            <a:endParaRPr lang="it-IT"/>
          </a:p>
        </p:txBody>
      </p:sp>
      <p:sp>
        <p:nvSpPr>
          <p:cNvPr id="4" name="Segnaposto piè di pagina 3"/>
          <p:cNvSpPr>
            <a:spLocks noGrp="1"/>
          </p:cNvSpPr>
          <p:nvPr>
            <p:ph type="ftr" sz="quarter" idx="11"/>
          </p:nvPr>
        </p:nvSpPr>
        <p:spPr>
          <a:xfrm>
            <a:off x="3124200" y="6356350"/>
            <a:ext cx="2895600" cy="365125"/>
          </a:xfrm>
          <a:prstGeom prst="rect">
            <a:avLst/>
          </a:prstGeom>
        </p:spPr>
        <p:txBody>
          <a:bodyPr/>
          <a:lstStyle/>
          <a:p>
            <a:endParaRPr lang="it-IT"/>
          </a:p>
        </p:txBody>
      </p:sp>
      <p:sp>
        <p:nvSpPr>
          <p:cNvPr id="5" name="Segnaposto numero diapositiva 4"/>
          <p:cNvSpPr>
            <a:spLocks noGrp="1"/>
          </p:cNvSpPr>
          <p:nvPr>
            <p:ph type="sldNum" sz="quarter" idx="12"/>
          </p:nvPr>
        </p:nvSpPr>
        <p:spPr>
          <a:xfrm>
            <a:off x="6876256" y="6492875"/>
            <a:ext cx="2133600" cy="365125"/>
          </a:xfrm>
          <a:prstGeom prst="rect">
            <a:avLst/>
          </a:prstGeom>
        </p:spPr>
        <p:txBody>
          <a:bodyPr/>
          <a:lstStyle/>
          <a:p>
            <a:fld id="{9960EFF3-4749-4E07-85D2-F619CF7B46B8}" type="slidenum">
              <a:rPr lang="it-IT" smtClean="0">
                <a:solidFill>
                  <a:prstClr val="black">
                    <a:tint val="75000"/>
                  </a:prstClr>
                </a:solidFill>
              </a:rPr>
              <a:pPr/>
              <a:t>‹N›</a:t>
            </a:fld>
            <a:endParaRPr lang="it-IT" dirty="0">
              <a:solidFill>
                <a:prstClr val="black">
                  <a:tint val="75000"/>
                </a:prstClr>
              </a:solidFill>
            </a:endParaRPr>
          </a:p>
        </p:txBody>
      </p:sp>
      <p:sp>
        <p:nvSpPr>
          <p:cNvPr id="6" name="Titolo 1"/>
          <p:cNvSpPr>
            <a:spLocks noGrp="1"/>
          </p:cNvSpPr>
          <p:nvPr>
            <p:ph type="title"/>
          </p:nvPr>
        </p:nvSpPr>
        <p:spPr>
          <a:xfrm>
            <a:off x="457200" y="1628800"/>
            <a:ext cx="8229600" cy="720080"/>
          </a:xfrm>
          <a:prstGeom prst="rect">
            <a:avLst/>
          </a:prstGeom>
        </p:spPr>
        <p:txBody>
          <a:bodyPr/>
          <a:lstStyle>
            <a:lvl1pPr algn="l">
              <a:defRPr sz="2800">
                <a:solidFill>
                  <a:srgbClr val="034EA2"/>
                </a:solidFill>
                <a:latin typeface="Arial Black" pitchFamily="34" charset="0"/>
              </a:defRPr>
            </a:lvl1pPr>
          </a:lstStyle>
          <a:p>
            <a:r>
              <a:rPr lang="it-IT" smtClean="0"/>
              <a:t>Fare clic per modificare lo stile del titolo</a:t>
            </a:r>
            <a:endParaRPr lang="it-IT" dirty="0"/>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Layout" Target="../slideLayouts/slideLayout8.xml"/><Relationship Id="rId7" Type="http://schemas.openxmlformats.org/officeDocument/2006/relationships/theme" Target="../theme/theme6.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7.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Segnaposto numero diapositiva 5"/>
          <p:cNvSpPr>
            <a:spLocks noGrp="1"/>
          </p:cNvSpPr>
          <p:nvPr>
            <p:ph type="sldNum" sz="quarter" idx="4"/>
          </p:nvPr>
        </p:nvSpPr>
        <p:spPr>
          <a:xfrm>
            <a:off x="6876256"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Black" pitchFamily="34" charset="0"/>
              </a:defRPr>
            </a:lvl1pPr>
          </a:lstStyle>
          <a:p>
            <a:fld id="{9960EFF3-4749-4E07-85D2-F619CF7B46B8}" type="slidenum">
              <a:rPr lang="it-IT" smtClean="0"/>
              <a:pPr/>
              <a:t>‹N›</a:t>
            </a:fld>
            <a:endParaRPr lang="it-IT" dirty="0"/>
          </a:p>
        </p:txBody>
      </p:sp>
      <p:pic>
        <p:nvPicPr>
          <p:cNvPr id="4" name="Immagine 3" descr="format_PPT_cover.jpg"/>
          <p:cNvPicPr>
            <a:picLocks noChangeAspect="1"/>
          </p:cNvPicPr>
          <p:nvPr/>
        </p:nvPicPr>
        <p:blipFill>
          <a:blip r:embed="rId3" cstate="print"/>
          <a:stretch>
            <a:fillRect/>
          </a:stretch>
        </p:blipFill>
        <p:spPr>
          <a:xfrm>
            <a:off x="0" y="-1"/>
            <a:ext cx="9143999" cy="689708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Segnaposto numero diapositiva 5"/>
          <p:cNvSpPr>
            <a:spLocks noGrp="1"/>
          </p:cNvSpPr>
          <p:nvPr>
            <p:ph type="sldNum" sz="quarter" idx="4"/>
          </p:nvPr>
        </p:nvSpPr>
        <p:spPr>
          <a:xfrm>
            <a:off x="6876256"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Black" pitchFamily="34" charset="0"/>
              </a:defRPr>
            </a:lvl1pPr>
          </a:lstStyle>
          <a:p>
            <a:fld id="{9960EFF3-4749-4E07-85D2-F619CF7B46B8}" type="slidenum">
              <a:rPr lang="it-IT" smtClean="0">
                <a:solidFill>
                  <a:prstClr val="black">
                    <a:tint val="75000"/>
                  </a:prstClr>
                </a:solidFill>
              </a:rPr>
              <a:pPr/>
              <a:t>‹N›</a:t>
            </a:fld>
            <a:endParaRPr lang="it-IT" dirty="0">
              <a:solidFill>
                <a:prstClr val="black">
                  <a:tint val="75000"/>
                </a:prstClr>
              </a:solidFill>
            </a:endParaRPr>
          </a:p>
        </p:txBody>
      </p:sp>
      <p:pic>
        <p:nvPicPr>
          <p:cNvPr id="4" name="Immagine 3" descr="format_PPT_cover.jpg"/>
          <p:cNvPicPr>
            <a:picLocks noChangeAspect="1"/>
          </p:cNvPicPr>
          <p:nvPr/>
        </p:nvPicPr>
        <p:blipFill>
          <a:blip r:embed="rId3" cstate="print"/>
          <a:stretch>
            <a:fillRect/>
          </a:stretch>
        </p:blipFill>
        <p:spPr>
          <a:xfrm>
            <a:off x="0" y="-1"/>
            <a:ext cx="9143999" cy="6897083"/>
          </a:xfrm>
          <a:prstGeom prst="rect">
            <a:avLst/>
          </a:prstGeom>
        </p:spPr>
      </p:pic>
    </p:spTree>
    <p:extLst>
      <p:ext uri="{BB962C8B-B14F-4D97-AF65-F5344CB8AC3E}">
        <p14:creationId xmlns:p14="http://schemas.microsoft.com/office/powerpoint/2010/main" val="2756095622"/>
      </p:ext>
    </p:extLst>
  </p:cSld>
  <p:clrMap bg1="lt1" tx1="dk1" bg2="lt2" tx2="dk2" accent1="accent1" accent2="accent2" accent3="accent3" accent4="accent4" accent5="accent5" accent6="accent6" hlink="hlink" folHlink="folHlink"/>
  <p:sldLayoutIdLst>
    <p:sldLayoutId id="2147483663"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Segnaposto numero diapositiva 5"/>
          <p:cNvSpPr>
            <a:spLocks noGrp="1"/>
          </p:cNvSpPr>
          <p:nvPr>
            <p:ph type="sldNum" sz="quarter" idx="4"/>
          </p:nvPr>
        </p:nvSpPr>
        <p:spPr>
          <a:xfrm>
            <a:off x="6876256"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Black" pitchFamily="34" charset="0"/>
              </a:defRPr>
            </a:lvl1pPr>
          </a:lstStyle>
          <a:p>
            <a:fld id="{9960EFF3-4749-4E07-85D2-F619CF7B46B8}" type="slidenum">
              <a:rPr lang="it-IT" smtClean="0">
                <a:solidFill>
                  <a:prstClr val="black">
                    <a:tint val="75000"/>
                  </a:prstClr>
                </a:solidFill>
              </a:rPr>
              <a:pPr/>
              <a:t>‹N›</a:t>
            </a:fld>
            <a:endParaRPr lang="it-IT" dirty="0">
              <a:solidFill>
                <a:prstClr val="black">
                  <a:tint val="75000"/>
                </a:prstClr>
              </a:solidFill>
            </a:endParaRPr>
          </a:p>
        </p:txBody>
      </p:sp>
      <p:pic>
        <p:nvPicPr>
          <p:cNvPr id="4" name="Immagine 3" descr="format_PPT_cover.jpg"/>
          <p:cNvPicPr>
            <a:picLocks noChangeAspect="1"/>
          </p:cNvPicPr>
          <p:nvPr/>
        </p:nvPicPr>
        <p:blipFill>
          <a:blip r:embed="rId3" cstate="print"/>
          <a:stretch>
            <a:fillRect/>
          </a:stretch>
        </p:blipFill>
        <p:spPr>
          <a:xfrm>
            <a:off x="0" y="-1"/>
            <a:ext cx="9143999" cy="6897083"/>
          </a:xfrm>
          <a:prstGeom prst="rect">
            <a:avLst/>
          </a:prstGeom>
        </p:spPr>
      </p:pic>
    </p:spTree>
    <p:extLst>
      <p:ext uri="{BB962C8B-B14F-4D97-AF65-F5344CB8AC3E}">
        <p14:creationId xmlns:p14="http://schemas.microsoft.com/office/powerpoint/2010/main" val="196192539"/>
      </p:ext>
    </p:extLst>
  </p:cSld>
  <p:clrMap bg1="lt1" tx1="dk1" bg2="lt2" tx2="dk2" accent1="accent1" accent2="accent2" accent3="accent3" accent4="accent4" accent5="accent5" accent6="accent6" hlink="hlink" folHlink="folHlink"/>
  <p:sldLayoutIdLst>
    <p:sldLayoutId id="214748366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Segnaposto numero diapositiva 5"/>
          <p:cNvSpPr>
            <a:spLocks noGrp="1"/>
          </p:cNvSpPr>
          <p:nvPr>
            <p:ph type="sldNum" sz="quarter" idx="4"/>
          </p:nvPr>
        </p:nvSpPr>
        <p:spPr>
          <a:xfrm>
            <a:off x="6876256"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Black" pitchFamily="34" charset="0"/>
              </a:defRPr>
            </a:lvl1pPr>
          </a:lstStyle>
          <a:p>
            <a:fld id="{9960EFF3-4749-4E07-85D2-F619CF7B46B8}" type="slidenum">
              <a:rPr lang="it-IT" smtClean="0">
                <a:solidFill>
                  <a:prstClr val="black">
                    <a:tint val="75000"/>
                  </a:prstClr>
                </a:solidFill>
              </a:rPr>
              <a:pPr/>
              <a:t>‹N›</a:t>
            </a:fld>
            <a:endParaRPr lang="it-IT" dirty="0">
              <a:solidFill>
                <a:prstClr val="black">
                  <a:tint val="75000"/>
                </a:prstClr>
              </a:solidFill>
            </a:endParaRPr>
          </a:p>
        </p:txBody>
      </p:sp>
      <p:pic>
        <p:nvPicPr>
          <p:cNvPr id="5" name="Immagine 4" descr="format_PPT2 (2).jpg"/>
          <p:cNvPicPr>
            <a:picLocks noChangeAspect="1"/>
          </p:cNvPicPr>
          <p:nvPr/>
        </p:nvPicPr>
        <p:blipFill>
          <a:blip r:embed="rId3" cstate="print"/>
          <a:stretch>
            <a:fillRect/>
          </a:stretch>
        </p:blipFill>
        <p:spPr>
          <a:xfrm>
            <a:off x="0" y="-1"/>
            <a:ext cx="9144000" cy="6897083"/>
          </a:xfrm>
          <a:prstGeom prst="rect">
            <a:avLst/>
          </a:prstGeom>
        </p:spPr>
      </p:pic>
    </p:spTree>
    <p:extLst>
      <p:ext uri="{BB962C8B-B14F-4D97-AF65-F5344CB8AC3E}">
        <p14:creationId xmlns:p14="http://schemas.microsoft.com/office/powerpoint/2010/main" val="1752911368"/>
      </p:ext>
    </p:extLst>
  </p:cSld>
  <p:clrMap bg1="lt1" tx1="dk1" bg2="lt2" tx2="dk2" accent1="accent1" accent2="accent2" accent3="accent3" accent4="accent4" accent5="accent5" accent6="accent6" hlink="hlink" folHlink="folHlink"/>
  <p:sldLayoutIdLst>
    <p:sldLayoutId id="2147483673"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Segnaposto numero diapositiva 5"/>
          <p:cNvSpPr>
            <a:spLocks noGrp="1"/>
          </p:cNvSpPr>
          <p:nvPr>
            <p:ph type="sldNum" sz="quarter" idx="4"/>
          </p:nvPr>
        </p:nvSpPr>
        <p:spPr>
          <a:xfrm>
            <a:off x="6876256"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Black" pitchFamily="34" charset="0"/>
              </a:defRPr>
            </a:lvl1pPr>
          </a:lstStyle>
          <a:p>
            <a:fld id="{9960EFF3-4749-4E07-85D2-F619CF7B46B8}" type="slidenum">
              <a:rPr lang="it-IT" smtClean="0">
                <a:solidFill>
                  <a:prstClr val="black">
                    <a:tint val="75000"/>
                  </a:prstClr>
                </a:solidFill>
              </a:rPr>
              <a:pPr/>
              <a:t>‹N›</a:t>
            </a:fld>
            <a:endParaRPr lang="it-IT" dirty="0">
              <a:solidFill>
                <a:prstClr val="black">
                  <a:tint val="75000"/>
                </a:prstClr>
              </a:solidFill>
            </a:endParaRPr>
          </a:p>
        </p:txBody>
      </p:sp>
      <p:pic>
        <p:nvPicPr>
          <p:cNvPr id="5" name="Immagine 4" descr="format_PPT2 (2).jpg"/>
          <p:cNvPicPr>
            <a:picLocks noChangeAspect="1"/>
          </p:cNvPicPr>
          <p:nvPr/>
        </p:nvPicPr>
        <p:blipFill>
          <a:blip r:embed="rId3" cstate="print"/>
          <a:stretch>
            <a:fillRect/>
          </a:stretch>
        </p:blipFill>
        <p:spPr>
          <a:xfrm>
            <a:off x="0" y="-1"/>
            <a:ext cx="9144000" cy="6897083"/>
          </a:xfrm>
          <a:prstGeom prst="rect">
            <a:avLst/>
          </a:prstGeom>
        </p:spPr>
      </p:pic>
    </p:spTree>
    <p:extLst>
      <p:ext uri="{BB962C8B-B14F-4D97-AF65-F5344CB8AC3E}">
        <p14:creationId xmlns:p14="http://schemas.microsoft.com/office/powerpoint/2010/main" val="951834199"/>
      </p:ext>
    </p:extLst>
  </p:cSld>
  <p:clrMap bg1="lt1" tx1="dk1" bg2="lt2" tx2="dk2" accent1="accent1" accent2="accent2" accent3="accent3" accent4="accent4" accent5="accent5" accent6="accent6" hlink="hlink" folHlink="folHlink"/>
  <p:sldLayoutIdLst>
    <p:sldLayoutId id="214748367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Immagine 3" descr="format_PPT_fascia.jpg"/>
          <p:cNvPicPr>
            <a:picLocks noChangeAspect="1"/>
          </p:cNvPicPr>
          <p:nvPr/>
        </p:nvPicPr>
        <p:blipFill>
          <a:blip r:embed="rId8" cstate="print"/>
          <a:stretch>
            <a:fillRect/>
          </a:stretch>
        </p:blipFill>
        <p:spPr>
          <a:xfrm>
            <a:off x="0" y="0"/>
            <a:ext cx="9036496" cy="6816426"/>
          </a:xfrm>
          <a:prstGeom prst="rect">
            <a:avLst/>
          </a:prstGeom>
        </p:spPr>
      </p:pic>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Segnaposto numero diapositiva 5"/>
          <p:cNvSpPr>
            <a:spLocks noGrp="1"/>
          </p:cNvSpPr>
          <p:nvPr>
            <p:ph type="sldNum" sz="quarter" idx="4"/>
          </p:nvPr>
        </p:nvSpPr>
        <p:spPr>
          <a:xfrm>
            <a:off x="6876256"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Black" pitchFamily="34" charset="0"/>
              </a:defRPr>
            </a:lvl1pPr>
          </a:lstStyle>
          <a:p>
            <a:fld id="{9960EFF3-4749-4E07-85D2-F619CF7B46B8}" type="slidenum">
              <a:rPr lang="it-IT" smtClean="0"/>
              <a:pPr/>
              <a:t>‹N›</a:t>
            </a:fld>
            <a:endParaRPr lang="it-IT" dirty="0"/>
          </a:p>
        </p:txBody>
      </p:sp>
      <p:pic>
        <p:nvPicPr>
          <p:cNvPr id="5" name="Immagine 4" descr="format_PPT2 (2).jpg"/>
          <p:cNvPicPr>
            <a:picLocks noChangeAspect="1"/>
          </p:cNvPicPr>
          <p:nvPr/>
        </p:nvPicPr>
        <p:blipFill>
          <a:blip r:embed="rId3" cstate="print"/>
          <a:stretch>
            <a:fillRect/>
          </a:stretch>
        </p:blipFill>
        <p:spPr>
          <a:xfrm>
            <a:off x="0" y="-1"/>
            <a:ext cx="9144000" cy="6897083"/>
          </a:xfrm>
          <a:prstGeom prst="rect">
            <a:avLst/>
          </a:prstGeom>
        </p:spPr>
      </p:pic>
    </p:spTree>
  </p:cSld>
  <p:clrMap bg1="lt1" tx1="dk1" bg2="lt2" tx2="dk2" accent1="accent1" accent2="accent2" accent3="accent3" accent4="accent4" accent5="accent5" accent6="accent6" hlink="hlink" folHlink="folHlink"/>
  <p:sldLayoutIdLst>
    <p:sldLayoutId id="2147483684"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1.xml"/><Relationship Id="rId5" Type="http://schemas.openxmlformats.org/officeDocument/2006/relationships/image" Target="../media/image6.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a:xfrm>
            <a:off x="179512" y="1412776"/>
            <a:ext cx="6984776" cy="576064"/>
          </a:xfrm>
        </p:spPr>
        <p:txBody>
          <a:bodyPr/>
          <a:lstStyle/>
          <a:p>
            <a:r>
              <a:rPr lang="it-IT" sz="2600" dirty="0" smtClean="0"/>
              <a:t>EUROPEAN SOLIDARITY CORPS</a:t>
            </a:r>
            <a:endParaRPr lang="it-IT" sz="2600" dirty="0"/>
          </a:p>
        </p:txBody>
      </p:sp>
      <p:sp>
        <p:nvSpPr>
          <p:cNvPr id="6" name="Titolo 1"/>
          <p:cNvSpPr txBox="1">
            <a:spLocks/>
          </p:cNvSpPr>
          <p:nvPr/>
        </p:nvSpPr>
        <p:spPr>
          <a:xfrm>
            <a:off x="168499" y="1916832"/>
            <a:ext cx="6696744" cy="576064"/>
          </a:xfrm>
          <a:prstGeom prst="rect">
            <a:avLst/>
          </a:prstGeom>
        </p:spPr>
        <p:txBody>
          <a:bodyPr/>
          <a:lstStyle/>
          <a:p>
            <a:pPr>
              <a:spcBef>
                <a:spcPct val="0"/>
              </a:spcBef>
              <a:defRPr/>
            </a:pPr>
            <a:r>
              <a:rPr lang="it-IT" sz="3200" dirty="0" err="1" smtClean="0">
                <a:solidFill>
                  <a:prstClr val="white"/>
                </a:solidFill>
                <a:latin typeface="Arial" pitchFamily="34" charset="0"/>
                <a:cs typeface="Arial" pitchFamily="34" charset="0"/>
              </a:rPr>
              <a:t>Occupational</a:t>
            </a:r>
            <a:r>
              <a:rPr lang="it-IT" sz="3200" dirty="0" smtClean="0">
                <a:solidFill>
                  <a:prstClr val="white"/>
                </a:solidFill>
                <a:latin typeface="Arial" pitchFamily="34" charset="0"/>
                <a:cs typeface="Arial" pitchFamily="34" charset="0"/>
              </a:rPr>
              <a:t> </a:t>
            </a:r>
            <a:r>
              <a:rPr lang="it-IT" sz="3200" dirty="0" err="1" smtClean="0">
                <a:solidFill>
                  <a:prstClr val="white"/>
                </a:solidFill>
                <a:latin typeface="Arial" pitchFamily="34" charset="0"/>
                <a:cs typeface="Arial" pitchFamily="34" charset="0"/>
              </a:rPr>
              <a:t>Strand</a:t>
            </a:r>
            <a:endParaRPr lang="it-IT" sz="3200" dirty="0" smtClean="0">
              <a:solidFill>
                <a:prstClr val="white"/>
              </a:solidFill>
              <a:latin typeface="Arial" pitchFamily="34" charset="0"/>
              <a:cs typeface="Arial" pitchFamily="34" charset="0"/>
            </a:endParaRPr>
          </a:p>
          <a:p>
            <a:pPr>
              <a:spcBef>
                <a:spcPct val="0"/>
              </a:spcBef>
              <a:defRPr/>
            </a:pPr>
            <a:endParaRPr lang="it-IT" sz="1600" dirty="0" smtClean="0">
              <a:solidFill>
                <a:prstClr val="white"/>
              </a:solidFill>
              <a:latin typeface="Arial" pitchFamily="34" charset="0"/>
              <a:cs typeface="Arial" pitchFamily="34" charset="0"/>
            </a:endParaRPr>
          </a:p>
          <a:p>
            <a:pPr>
              <a:spcBef>
                <a:spcPct val="0"/>
              </a:spcBef>
              <a:defRPr/>
            </a:pPr>
            <a:endParaRPr lang="it-IT" sz="3200" dirty="0">
              <a:solidFill>
                <a:prstClr val="white"/>
              </a:solidFill>
              <a:latin typeface="Arial" pitchFamily="34" charset="0"/>
              <a:cs typeface="Arial" pitchFamily="34" charset="0"/>
            </a:endParaRPr>
          </a:p>
          <a:p>
            <a:pPr>
              <a:spcBef>
                <a:spcPct val="0"/>
              </a:spcBef>
              <a:defRPr/>
            </a:pPr>
            <a:r>
              <a:rPr lang="it-IT" sz="3600" i="1" dirty="0" smtClean="0">
                <a:solidFill>
                  <a:prstClr val="white"/>
                </a:solidFill>
                <a:latin typeface="Arial" pitchFamily="34" charset="0"/>
                <a:cs typeface="Arial" pitchFamily="34" charset="0"/>
              </a:rPr>
              <a:t> </a:t>
            </a:r>
            <a:r>
              <a:rPr lang="it-IT" sz="4800" b="1" i="1" dirty="0" smtClean="0">
                <a:solidFill>
                  <a:prstClr val="white"/>
                </a:solidFill>
                <a:latin typeface="Arial" pitchFamily="34" charset="0"/>
                <a:cs typeface="Arial" pitchFamily="34" charset="0"/>
              </a:rPr>
              <a:t>Il progetto</a:t>
            </a:r>
          </a:p>
          <a:p>
            <a:pPr>
              <a:spcBef>
                <a:spcPct val="0"/>
              </a:spcBef>
              <a:defRPr/>
            </a:pPr>
            <a:endParaRPr lang="it-IT" sz="4800" b="1" i="1" dirty="0">
              <a:solidFill>
                <a:prstClr val="white"/>
              </a:solidFill>
              <a:latin typeface="Arial" pitchFamily="34" charset="0"/>
              <a:cs typeface="Arial" pitchFamily="34" charset="0"/>
            </a:endParaRPr>
          </a:p>
          <a:p>
            <a:pPr>
              <a:spcBef>
                <a:spcPct val="0"/>
              </a:spcBef>
              <a:defRPr/>
            </a:pPr>
            <a:endParaRPr lang="it-IT" sz="4800" b="1" dirty="0" smtClean="0">
              <a:solidFill>
                <a:prstClr val="white"/>
              </a:solidFill>
              <a:latin typeface="Arial" pitchFamily="34" charset="0"/>
              <a:cs typeface="Arial" pitchFamily="34" charset="0"/>
            </a:endParaRPr>
          </a:p>
        </p:txBody>
      </p:sp>
      <p:sp>
        <p:nvSpPr>
          <p:cNvPr id="2" name="Rettangolo 1"/>
          <p:cNvSpPr/>
          <p:nvPr/>
        </p:nvSpPr>
        <p:spPr>
          <a:xfrm>
            <a:off x="251520" y="4191471"/>
            <a:ext cx="3635932" cy="1477328"/>
          </a:xfrm>
          <a:prstGeom prst="rect">
            <a:avLst/>
          </a:prstGeom>
        </p:spPr>
        <p:txBody>
          <a:bodyPr wrap="none">
            <a:spAutoFit/>
          </a:bodyPr>
          <a:lstStyle/>
          <a:p>
            <a:pPr>
              <a:spcBef>
                <a:spcPct val="0"/>
              </a:spcBef>
              <a:defRPr/>
            </a:pPr>
            <a:r>
              <a:rPr lang="it-IT" i="1" dirty="0" smtClean="0">
                <a:solidFill>
                  <a:prstClr val="white"/>
                </a:solidFill>
                <a:latin typeface="Arial" pitchFamily="34" charset="0"/>
                <a:cs typeface="Arial" pitchFamily="34" charset="0"/>
              </a:rPr>
              <a:t>Marinella Colucci</a:t>
            </a:r>
          </a:p>
          <a:p>
            <a:pPr>
              <a:spcBef>
                <a:spcPct val="0"/>
              </a:spcBef>
              <a:defRPr/>
            </a:pPr>
            <a:endParaRPr lang="it-IT" i="1" dirty="0" smtClean="0">
              <a:solidFill>
                <a:prstClr val="white"/>
              </a:solidFill>
              <a:latin typeface="Arial" pitchFamily="34" charset="0"/>
              <a:cs typeface="Arial" pitchFamily="34" charset="0"/>
            </a:endParaRPr>
          </a:p>
          <a:p>
            <a:pPr>
              <a:spcBef>
                <a:spcPct val="0"/>
              </a:spcBef>
              <a:defRPr/>
            </a:pPr>
            <a:r>
              <a:rPr lang="it-IT" sz="1600" i="1" dirty="0" smtClean="0">
                <a:solidFill>
                  <a:prstClr val="white"/>
                </a:solidFill>
                <a:latin typeface="Arial" pitchFamily="34" charset="0"/>
                <a:cs typeface="Arial" pitchFamily="34" charset="0"/>
              </a:rPr>
              <a:t>Coordinatore </a:t>
            </a:r>
            <a:r>
              <a:rPr lang="it-IT" sz="1600" i="1" dirty="0" smtClean="0">
                <a:solidFill>
                  <a:prstClr val="white"/>
                </a:solidFill>
                <a:latin typeface="Arial" pitchFamily="34" charset="0"/>
                <a:cs typeface="Arial" pitchFamily="34" charset="0"/>
              </a:rPr>
              <a:t>Nazionale EURES I</a:t>
            </a:r>
            <a:r>
              <a:rPr lang="it-IT" i="1" dirty="0" smtClean="0">
                <a:solidFill>
                  <a:prstClr val="white"/>
                </a:solidFill>
                <a:latin typeface="Arial" pitchFamily="34" charset="0"/>
                <a:cs typeface="Arial" pitchFamily="34" charset="0"/>
              </a:rPr>
              <a:t>talia</a:t>
            </a:r>
            <a:endParaRPr lang="it-IT" i="1" dirty="0" smtClean="0">
              <a:solidFill>
                <a:prstClr val="white"/>
              </a:solidFill>
              <a:latin typeface="Arial" pitchFamily="34" charset="0"/>
              <a:cs typeface="Arial" pitchFamily="34" charset="0"/>
            </a:endParaRPr>
          </a:p>
          <a:p>
            <a:pPr>
              <a:spcBef>
                <a:spcPct val="0"/>
              </a:spcBef>
              <a:defRPr/>
            </a:pPr>
            <a:r>
              <a:rPr lang="it-IT" i="1" dirty="0" smtClean="0">
                <a:solidFill>
                  <a:prstClr val="white"/>
                </a:solidFill>
                <a:latin typeface="Arial" pitchFamily="34" charset="0"/>
                <a:cs typeface="Arial" pitchFamily="34" charset="0"/>
              </a:rPr>
              <a:t>ANPAL</a:t>
            </a:r>
            <a:endParaRPr lang="it-IT" dirty="0">
              <a:solidFill>
                <a:prstClr val="white"/>
              </a:solidFill>
              <a:latin typeface="Arial" pitchFamily="34" charset="0"/>
              <a:cs typeface="Arial" pitchFamily="34" charset="0"/>
            </a:endParaRPr>
          </a:p>
          <a:p>
            <a:pPr>
              <a:spcBef>
                <a:spcPct val="0"/>
              </a:spcBef>
              <a:defRPr/>
            </a:pPr>
            <a:endParaRPr lang="it-IT" i="1" dirty="0" smtClean="0">
              <a:solidFill>
                <a:prstClr val="white"/>
              </a:solidFill>
              <a:latin typeface="Arial" pitchFamily="34" charset="0"/>
              <a:cs typeface="Arial" pitchFamily="34" charset="0"/>
            </a:endParaRPr>
          </a:p>
        </p:txBody>
      </p:sp>
    </p:spTree>
    <p:extLst>
      <p:ext uri="{BB962C8B-B14F-4D97-AF65-F5344CB8AC3E}">
        <p14:creationId xmlns:p14="http://schemas.microsoft.com/office/powerpoint/2010/main" val="40402049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124744"/>
            <a:ext cx="8208912" cy="576064"/>
          </a:xfrm>
        </p:spPr>
        <p:txBody>
          <a:bodyPr>
            <a:noAutofit/>
          </a:bodyPr>
          <a:lstStyle/>
          <a:p>
            <a:r>
              <a:rPr lang="it-IT" sz="3200" dirty="0" smtClean="0">
                <a:solidFill>
                  <a:schemeClr val="accent1">
                    <a:lumMod val="75000"/>
                  </a:schemeClr>
                </a:solidFill>
              </a:rPr>
              <a:t>Misure e benefit finanziari – Giovani </a:t>
            </a:r>
            <a:endParaRPr lang="it-IT" sz="3200" dirty="0">
              <a:solidFill>
                <a:schemeClr val="accent1">
                  <a:lumMod val="75000"/>
                </a:schemeClr>
              </a:solidFill>
            </a:endParaRPr>
          </a:p>
        </p:txBody>
      </p:sp>
      <p:sp>
        <p:nvSpPr>
          <p:cNvPr id="4" name="Segnaposto numero diapositiva 3"/>
          <p:cNvSpPr>
            <a:spLocks noGrp="1"/>
          </p:cNvSpPr>
          <p:nvPr>
            <p:ph type="sldNum" sz="quarter" idx="4294967295"/>
          </p:nvPr>
        </p:nvSpPr>
        <p:spPr>
          <a:xfrm>
            <a:off x="7010400" y="6492875"/>
            <a:ext cx="2133600" cy="365125"/>
          </a:xfrm>
          <a:prstGeom prst="rect">
            <a:avLst/>
          </a:prstGeom>
        </p:spPr>
        <p:txBody>
          <a:bodyPr/>
          <a:lstStyle/>
          <a:p>
            <a:fld id="{431E5DD6-E456-7D47-9BB2-78E8B913F309}" type="slidenum">
              <a:rPr lang="it-IT" smtClean="0"/>
              <a:pPr/>
              <a:t>9</a:t>
            </a:fld>
            <a:endParaRPr lang="it-IT"/>
          </a:p>
        </p:txBody>
      </p:sp>
      <p:graphicFrame>
        <p:nvGraphicFramePr>
          <p:cNvPr id="3" name="Tabella 2"/>
          <p:cNvGraphicFramePr>
            <a:graphicFrameLocks noGrp="1"/>
          </p:cNvGraphicFramePr>
          <p:nvPr>
            <p:extLst>
              <p:ext uri="{D42A27DB-BD31-4B8C-83A1-F6EECF244321}">
                <p14:modId xmlns:p14="http://schemas.microsoft.com/office/powerpoint/2010/main" val="2306600310"/>
              </p:ext>
            </p:extLst>
          </p:nvPr>
        </p:nvGraphicFramePr>
        <p:xfrm>
          <a:off x="511303" y="1732243"/>
          <a:ext cx="8309169" cy="4323199"/>
        </p:xfrm>
        <a:graphic>
          <a:graphicData uri="http://schemas.openxmlformats.org/drawingml/2006/table">
            <a:tbl>
              <a:tblPr firstRow="1" bandRow="1">
                <a:tableStyleId>{5DA37D80-6434-44D0-A028-1B22A696006F}</a:tableStyleId>
              </a:tblPr>
              <a:tblGrid>
                <a:gridCol w="5451324"/>
                <a:gridCol w="2857845"/>
              </a:tblGrid>
              <a:tr h="301513">
                <a:tc>
                  <a:txBody>
                    <a:bodyPr/>
                    <a:lstStyle/>
                    <a:p>
                      <a:pPr algn="l">
                        <a:lnSpc>
                          <a:spcPct val="100000"/>
                        </a:lnSpc>
                        <a:spcAft>
                          <a:spcPts val="0"/>
                        </a:spcAft>
                      </a:pPr>
                      <a:r>
                        <a:rPr lang="en-GB" sz="1800" b="1" kern="1200" dirty="0">
                          <a:solidFill>
                            <a:schemeClr val="bg1"/>
                          </a:solidFill>
                          <a:effectLst/>
                          <a:latin typeface="+mn-lt"/>
                          <a:ea typeface="+mn-ea"/>
                          <a:cs typeface="+mn-cs"/>
                        </a:rPr>
                        <a:t> MISURE</a:t>
                      </a:r>
                      <a:endParaRPr lang="en-US" sz="1800" b="1" kern="1200" dirty="0">
                        <a:solidFill>
                          <a:schemeClr val="bg1"/>
                        </a:solidFill>
                        <a:effectLst/>
                        <a:latin typeface="+mn-lt"/>
                        <a:ea typeface="+mn-ea"/>
                        <a:cs typeface="+mn-cs"/>
                      </a:endParaRPr>
                    </a:p>
                  </a:txBody>
                  <a:tcPr marL="5000" marR="5000" marT="1875" marB="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l">
                        <a:lnSpc>
                          <a:spcPct val="100000"/>
                        </a:lnSpc>
                        <a:spcAft>
                          <a:spcPts val="0"/>
                        </a:spcAft>
                      </a:pPr>
                      <a:r>
                        <a:rPr lang="en-GB" sz="1800" b="1" kern="1200" dirty="0">
                          <a:solidFill>
                            <a:schemeClr val="bg1"/>
                          </a:solidFill>
                          <a:effectLst/>
                          <a:latin typeface="+mn-lt"/>
                          <a:ea typeface="+mn-ea"/>
                          <a:cs typeface="+mn-cs"/>
                        </a:rPr>
                        <a:t> </a:t>
                      </a:r>
                      <a:r>
                        <a:rPr lang="en-GB" sz="1800" b="1" kern="1200" dirty="0" smtClean="0">
                          <a:solidFill>
                            <a:schemeClr val="bg1"/>
                          </a:solidFill>
                          <a:effectLst/>
                          <a:latin typeface="+mn-lt"/>
                          <a:ea typeface="+mn-ea"/>
                          <a:cs typeface="+mn-cs"/>
                        </a:rPr>
                        <a:t>  </a:t>
                      </a:r>
                      <a:r>
                        <a:rPr lang="en-GB" sz="1800" b="1" kern="1200" dirty="0" smtClean="0">
                          <a:solidFill>
                            <a:schemeClr val="bg1"/>
                          </a:solidFill>
                          <a:effectLst/>
                          <a:latin typeface="+mn-lt"/>
                          <a:ea typeface="+mn-ea"/>
                          <a:cs typeface="+mn-cs"/>
                        </a:rPr>
                        <a:t>Benefit</a:t>
                      </a:r>
                      <a:endParaRPr lang="en-US" sz="1800" b="1" kern="1200" dirty="0">
                        <a:solidFill>
                          <a:schemeClr val="bg1"/>
                        </a:solidFill>
                        <a:effectLst/>
                        <a:latin typeface="+mn-lt"/>
                        <a:ea typeface="+mn-ea"/>
                        <a:cs typeface="+mn-cs"/>
                      </a:endParaRPr>
                    </a:p>
                  </a:txBody>
                  <a:tcPr marL="5000" marR="5000" marT="1875" marB="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r>
              <a:tr h="534397">
                <a:tc>
                  <a:txBody>
                    <a:bodyPr/>
                    <a:lstStyle/>
                    <a:p>
                      <a:pPr indent="1905" algn="l">
                        <a:lnSpc>
                          <a:spcPct val="100000"/>
                        </a:lnSpc>
                        <a:spcAft>
                          <a:spcPts val="0"/>
                        </a:spcAft>
                        <a:tabLst>
                          <a:tab pos="-1905" algn="l"/>
                        </a:tabLst>
                      </a:pPr>
                      <a:r>
                        <a:rPr lang="it-IT" sz="1500" b="0" kern="1200" dirty="0">
                          <a:solidFill>
                            <a:schemeClr val="tx2"/>
                          </a:solidFill>
                          <a:effectLst/>
                          <a:latin typeface="+mn-lt"/>
                          <a:ea typeface="+mn-ea"/>
                          <a:cs typeface="+mn-cs"/>
                        </a:rPr>
                        <a:t>Contributo alle spese di viaggio e di soggiorno relative al </a:t>
                      </a:r>
                      <a:r>
                        <a:rPr lang="it-IT" sz="1500" b="1" kern="1200" dirty="0">
                          <a:solidFill>
                            <a:schemeClr val="tx2"/>
                          </a:solidFill>
                          <a:effectLst/>
                          <a:latin typeface="+mn-lt"/>
                          <a:ea typeface="+mn-ea"/>
                          <a:cs typeface="+mn-cs"/>
                        </a:rPr>
                        <a:t>colloquio di lavoro</a:t>
                      </a:r>
                    </a:p>
                  </a:txBody>
                  <a:tcPr marL="88168" marR="88168" marT="33063" marB="330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alpha val="20000"/>
                      </a:schemeClr>
                    </a:solidFill>
                  </a:tcPr>
                </a:tc>
                <a:tc>
                  <a:txBody>
                    <a:bodyPr/>
                    <a:lstStyle/>
                    <a:p>
                      <a:pPr indent="1270" algn="l">
                        <a:lnSpc>
                          <a:spcPct val="100000"/>
                        </a:lnSpc>
                        <a:spcAft>
                          <a:spcPts val="0"/>
                        </a:spcAft>
                      </a:pPr>
                      <a:r>
                        <a:rPr lang="it-IT" sz="1500" b="0" kern="1200" dirty="0" smtClean="0">
                          <a:solidFill>
                            <a:schemeClr val="tx2"/>
                          </a:solidFill>
                          <a:effectLst/>
                          <a:latin typeface="+mn-lt"/>
                          <a:ea typeface="+mn-ea"/>
                          <a:cs typeface="+mn-cs"/>
                        </a:rPr>
                        <a:t>Fino a 600 </a:t>
                      </a:r>
                      <a:r>
                        <a:rPr lang="it-IT" sz="1500" b="0" kern="1200" dirty="0" smtClean="0">
                          <a:solidFill>
                            <a:schemeClr val="tx2"/>
                          </a:solidFill>
                          <a:effectLst/>
                          <a:latin typeface="+mn-lt"/>
                          <a:ea typeface="+mn-ea"/>
                          <a:cs typeface="+mn-cs"/>
                        </a:rPr>
                        <a:t>euro</a:t>
                      </a:r>
                    </a:p>
                    <a:p>
                      <a:pPr indent="1270" algn="l">
                        <a:lnSpc>
                          <a:spcPct val="100000"/>
                        </a:lnSpc>
                        <a:spcAft>
                          <a:spcPts val="0"/>
                        </a:spcAft>
                      </a:pPr>
                      <a:r>
                        <a:rPr lang="it-IT" sz="1500" b="0" kern="1200" dirty="0" smtClean="0">
                          <a:solidFill>
                            <a:schemeClr val="tx2"/>
                          </a:solidFill>
                          <a:effectLst/>
                          <a:latin typeface="+mn-lt"/>
                          <a:ea typeface="+mn-ea"/>
                          <a:cs typeface="+mn-cs"/>
                        </a:rPr>
                        <a:t>in base a distanza e durata</a:t>
                      </a:r>
                      <a:endParaRPr lang="it-IT" sz="1500" b="0" kern="1200" dirty="0">
                        <a:solidFill>
                          <a:schemeClr val="tx2"/>
                        </a:solidFill>
                        <a:effectLst/>
                        <a:latin typeface="+mn-lt"/>
                        <a:ea typeface="+mn-ea"/>
                        <a:cs typeface="+mn-cs"/>
                      </a:endParaRPr>
                    </a:p>
                  </a:txBody>
                  <a:tcPr marL="88168" marR="88168" marT="33063" marB="330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alpha val="20000"/>
                      </a:schemeClr>
                    </a:solidFill>
                  </a:tcPr>
                </a:tc>
              </a:tr>
              <a:tr h="534397">
                <a:tc>
                  <a:txBody>
                    <a:bodyPr/>
                    <a:lstStyle/>
                    <a:p>
                      <a:pPr indent="1905">
                        <a:lnSpc>
                          <a:spcPct val="100000"/>
                        </a:lnSpc>
                        <a:spcAft>
                          <a:spcPts val="0"/>
                        </a:spcAft>
                        <a:tabLst>
                          <a:tab pos="-1905" algn="l"/>
                        </a:tabLst>
                      </a:pPr>
                      <a:r>
                        <a:rPr lang="it-IT" sz="1500" dirty="0">
                          <a:solidFill>
                            <a:schemeClr val="tx2"/>
                          </a:solidFill>
                          <a:effectLst/>
                          <a:latin typeface="+mn-lt"/>
                        </a:rPr>
                        <a:t>Contributo alle spese legate al </a:t>
                      </a:r>
                      <a:r>
                        <a:rPr lang="it-IT" sz="1500" b="1" dirty="0">
                          <a:solidFill>
                            <a:schemeClr val="tx2"/>
                          </a:solidFill>
                          <a:effectLst/>
                          <a:latin typeface="+mn-lt"/>
                        </a:rPr>
                        <a:t>trasferimento  in un altro paese  </a:t>
                      </a:r>
                      <a:r>
                        <a:rPr lang="it-IT" sz="1500" dirty="0">
                          <a:solidFill>
                            <a:schemeClr val="tx2"/>
                          </a:solidFill>
                          <a:effectLst/>
                          <a:latin typeface="+mn-lt"/>
                        </a:rPr>
                        <a:t>(per lavoro o tirocinio)</a:t>
                      </a:r>
                      <a:endParaRPr lang="it-IT" sz="1500" dirty="0">
                        <a:solidFill>
                          <a:schemeClr val="tx2"/>
                        </a:solidFill>
                        <a:effectLst/>
                        <a:latin typeface="+mn-lt"/>
                        <a:ea typeface="Calibri"/>
                        <a:cs typeface="Times New Roman"/>
                      </a:endParaRPr>
                    </a:p>
                  </a:txBody>
                  <a:tcPr marL="88168" marR="88168" marT="33063" marB="330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1270" algn="l">
                        <a:lnSpc>
                          <a:spcPct val="100000"/>
                        </a:lnSpc>
                        <a:spcAft>
                          <a:spcPts val="0"/>
                        </a:spcAft>
                      </a:pPr>
                      <a:r>
                        <a:rPr lang="it-IT" sz="1500" kern="1200" dirty="0" smtClean="0">
                          <a:solidFill>
                            <a:schemeClr val="tx2"/>
                          </a:solidFill>
                          <a:effectLst/>
                          <a:latin typeface="+mn-lt"/>
                        </a:rPr>
                        <a:t>Fino a 1.400 </a:t>
                      </a:r>
                      <a:r>
                        <a:rPr lang="it-IT" sz="1500" kern="1200" dirty="0" smtClean="0">
                          <a:solidFill>
                            <a:schemeClr val="tx2"/>
                          </a:solidFill>
                          <a:effectLst/>
                          <a:latin typeface="+mn-lt"/>
                        </a:rPr>
                        <a:t>euro</a:t>
                      </a:r>
                    </a:p>
                    <a:p>
                      <a:pPr indent="1270" algn="l">
                        <a:lnSpc>
                          <a:spcPct val="100000"/>
                        </a:lnSpc>
                        <a:spcAft>
                          <a:spcPts val="0"/>
                        </a:spcAft>
                      </a:pPr>
                      <a:r>
                        <a:rPr lang="it-IT" sz="1500" b="0" kern="1200" dirty="0" smtClean="0">
                          <a:solidFill>
                            <a:schemeClr val="tx2"/>
                          </a:solidFill>
                          <a:effectLst/>
                          <a:latin typeface="+mn-lt"/>
                          <a:ea typeface="Calibri"/>
                          <a:cs typeface="Times New Roman"/>
                        </a:rPr>
                        <a:t>in base a paese di destinazione</a:t>
                      </a:r>
                      <a:endParaRPr lang="it-IT" sz="1500" b="0" dirty="0">
                        <a:solidFill>
                          <a:schemeClr val="tx2"/>
                        </a:solidFill>
                        <a:effectLst/>
                        <a:latin typeface="+mn-lt"/>
                        <a:ea typeface="Calibri"/>
                        <a:cs typeface="Times New Roman"/>
                      </a:endParaRPr>
                    </a:p>
                  </a:txBody>
                  <a:tcPr marL="88168" marR="88168" marT="33063" marB="330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3651">
                <a:tc>
                  <a:txBody>
                    <a:bodyPr/>
                    <a:lstStyle/>
                    <a:p>
                      <a:pPr indent="1905">
                        <a:lnSpc>
                          <a:spcPct val="100000"/>
                        </a:lnSpc>
                        <a:spcAft>
                          <a:spcPts val="0"/>
                        </a:spcAft>
                        <a:tabLst>
                          <a:tab pos="-1905" algn="l"/>
                        </a:tabLst>
                      </a:pPr>
                      <a:r>
                        <a:rPr lang="it-IT" sz="1500" kern="1200" dirty="0">
                          <a:solidFill>
                            <a:schemeClr val="tx2"/>
                          </a:solidFill>
                          <a:effectLst/>
                          <a:latin typeface="+mn-lt"/>
                        </a:rPr>
                        <a:t>Contributo ai costi sostenuti per un  </a:t>
                      </a:r>
                      <a:r>
                        <a:rPr lang="it-IT" sz="1500" b="1" kern="1200" dirty="0">
                          <a:solidFill>
                            <a:schemeClr val="tx2"/>
                          </a:solidFill>
                          <a:effectLst/>
                          <a:latin typeface="+mn-lt"/>
                        </a:rPr>
                        <a:t>corso di lingua </a:t>
                      </a:r>
                      <a:endParaRPr lang="it-IT" sz="1500" b="1" dirty="0">
                        <a:solidFill>
                          <a:schemeClr val="tx2"/>
                        </a:solidFill>
                        <a:effectLst/>
                        <a:latin typeface="+mn-lt"/>
                        <a:ea typeface="Calibri"/>
                        <a:cs typeface="Times New Roman"/>
                      </a:endParaRPr>
                    </a:p>
                  </a:txBody>
                  <a:tcPr marL="88168" marR="88168" marT="33063" marB="330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alpha val="20000"/>
                      </a:schemeClr>
                    </a:solidFill>
                  </a:tcPr>
                </a:tc>
                <a:tc>
                  <a:txBody>
                    <a:bodyPr/>
                    <a:lstStyle/>
                    <a:p>
                      <a:pPr marL="0" marR="0" indent="1270" algn="l" defTabSz="914400" rtl="0" eaLnBrk="1" fontAlgn="auto" latinLnBrk="0" hangingPunct="1">
                        <a:lnSpc>
                          <a:spcPct val="100000"/>
                        </a:lnSpc>
                        <a:spcBef>
                          <a:spcPts val="0"/>
                        </a:spcBef>
                        <a:spcAft>
                          <a:spcPts val="0"/>
                        </a:spcAft>
                        <a:buClrTx/>
                        <a:buSzTx/>
                        <a:buFontTx/>
                        <a:buNone/>
                        <a:tabLst/>
                        <a:defRPr/>
                      </a:pPr>
                      <a:r>
                        <a:rPr lang="it-IT" sz="1500" kern="1200" dirty="0" smtClean="0">
                          <a:solidFill>
                            <a:schemeClr val="tx2"/>
                          </a:solidFill>
                          <a:effectLst/>
                          <a:latin typeface="+mn-lt"/>
                        </a:rPr>
                        <a:t>Fino </a:t>
                      </a:r>
                      <a:r>
                        <a:rPr lang="it-IT" sz="1500" kern="1200" dirty="0">
                          <a:solidFill>
                            <a:schemeClr val="tx2"/>
                          </a:solidFill>
                          <a:effectLst/>
                          <a:latin typeface="+mn-lt"/>
                        </a:rPr>
                        <a:t>a 1.500 </a:t>
                      </a:r>
                      <a:r>
                        <a:rPr lang="it-IT" sz="1500" kern="1200" dirty="0" smtClean="0">
                          <a:solidFill>
                            <a:schemeClr val="tx2"/>
                          </a:solidFill>
                          <a:effectLst/>
                          <a:latin typeface="+mn-lt"/>
                        </a:rPr>
                        <a:t>euro </a:t>
                      </a:r>
                    </a:p>
                    <a:p>
                      <a:pPr marL="0" marR="0" indent="1270" algn="l" defTabSz="914400" rtl="0" eaLnBrk="1" fontAlgn="auto" latinLnBrk="0" hangingPunct="1">
                        <a:lnSpc>
                          <a:spcPct val="100000"/>
                        </a:lnSpc>
                        <a:spcBef>
                          <a:spcPts val="0"/>
                        </a:spcBef>
                        <a:spcAft>
                          <a:spcPts val="0"/>
                        </a:spcAft>
                        <a:buClrTx/>
                        <a:buSzTx/>
                        <a:buFontTx/>
                        <a:buNone/>
                        <a:tabLst/>
                        <a:defRPr/>
                      </a:pPr>
                      <a:r>
                        <a:rPr lang="it-IT" sz="1500" kern="1200" dirty="0" smtClean="0">
                          <a:solidFill>
                            <a:schemeClr val="tx2"/>
                          </a:solidFill>
                          <a:effectLst/>
                          <a:latin typeface="+mn-lt"/>
                        </a:rPr>
                        <a:t>Costi reali </a:t>
                      </a:r>
                      <a:endParaRPr lang="it-IT" sz="1500" b="1" dirty="0">
                        <a:solidFill>
                          <a:schemeClr val="tx2"/>
                        </a:solidFill>
                        <a:effectLst/>
                        <a:latin typeface="+mn-lt"/>
                        <a:ea typeface="Calibri"/>
                        <a:cs typeface="Times New Roman"/>
                      </a:endParaRPr>
                    </a:p>
                  </a:txBody>
                  <a:tcPr marL="88168" marR="88168" marT="33063" marB="330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alpha val="20000"/>
                      </a:schemeClr>
                    </a:solidFill>
                  </a:tcPr>
                </a:tc>
              </a:tr>
              <a:tr h="339800">
                <a:tc>
                  <a:txBody>
                    <a:bodyPr/>
                    <a:lstStyle/>
                    <a:p>
                      <a:pPr indent="1905" algn="l">
                        <a:lnSpc>
                          <a:spcPct val="100000"/>
                        </a:lnSpc>
                        <a:spcAft>
                          <a:spcPts val="0"/>
                        </a:spcAft>
                        <a:tabLst>
                          <a:tab pos="-1905" algn="l"/>
                        </a:tabLst>
                      </a:pPr>
                      <a:r>
                        <a:rPr lang="it-IT" sz="1500" b="0" kern="1200" dirty="0">
                          <a:solidFill>
                            <a:schemeClr val="tx2"/>
                          </a:solidFill>
                          <a:latin typeface="+mn-lt"/>
                          <a:ea typeface="+mn-ea"/>
                          <a:cs typeface="+mn-cs"/>
                        </a:rPr>
                        <a:t>Voucher per </a:t>
                      </a:r>
                      <a:r>
                        <a:rPr lang="it-IT" sz="1500" b="1" kern="1200" dirty="0" smtClean="0">
                          <a:solidFill>
                            <a:schemeClr val="tx2"/>
                          </a:solidFill>
                          <a:latin typeface="+mn-lt"/>
                          <a:ea typeface="+mn-ea"/>
                          <a:cs typeface="+mn-cs"/>
                        </a:rPr>
                        <a:t>certificazione corsi </a:t>
                      </a:r>
                      <a:r>
                        <a:rPr lang="it-IT" sz="1500" b="1" kern="1200" dirty="0">
                          <a:solidFill>
                            <a:schemeClr val="tx2"/>
                          </a:solidFill>
                          <a:latin typeface="+mn-lt"/>
                          <a:ea typeface="+mn-ea"/>
                          <a:cs typeface="+mn-cs"/>
                        </a:rPr>
                        <a:t>di </a:t>
                      </a:r>
                      <a:r>
                        <a:rPr lang="it-IT" sz="1500" b="1" kern="1200" dirty="0" smtClean="0">
                          <a:solidFill>
                            <a:schemeClr val="tx2"/>
                          </a:solidFill>
                          <a:latin typeface="+mn-lt"/>
                          <a:ea typeface="+mn-ea"/>
                          <a:cs typeface="+mn-cs"/>
                        </a:rPr>
                        <a:t>formazione</a:t>
                      </a:r>
                      <a:r>
                        <a:rPr lang="it-IT" sz="1500" b="1" kern="1200" baseline="0" dirty="0" smtClean="0">
                          <a:solidFill>
                            <a:schemeClr val="tx2"/>
                          </a:solidFill>
                          <a:latin typeface="+mn-lt"/>
                          <a:ea typeface="+mn-ea"/>
                          <a:cs typeface="+mn-cs"/>
                        </a:rPr>
                        <a:t> </a:t>
                      </a:r>
                      <a:r>
                        <a:rPr lang="it-IT" sz="1500" b="1" kern="1200" baseline="0" dirty="0">
                          <a:solidFill>
                            <a:schemeClr val="tx2"/>
                          </a:solidFill>
                          <a:latin typeface="+mn-lt"/>
                          <a:ea typeface="+mn-ea"/>
                          <a:cs typeface="+mn-cs"/>
                        </a:rPr>
                        <a:t>online </a:t>
                      </a:r>
                      <a:r>
                        <a:rPr lang="it-IT" sz="1500" b="1" kern="1200" baseline="0" dirty="0" smtClean="0">
                          <a:solidFill>
                            <a:schemeClr val="tx2"/>
                          </a:solidFill>
                          <a:latin typeface="+mn-lt"/>
                          <a:ea typeface="+mn-ea"/>
                          <a:cs typeface="+mn-cs"/>
                        </a:rPr>
                        <a:t>(MOOC)</a:t>
                      </a:r>
                      <a:endParaRPr lang="it-IT" sz="1500" b="1" kern="1200" dirty="0">
                        <a:solidFill>
                          <a:schemeClr val="tx2"/>
                        </a:solidFill>
                        <a:latin typeface="+mn-lt"/>
                        <a:ea typeface="+mn-ea"/>
                        <a:cs typeface="+mn-cs"/>
                      </a:endParaRPr>
                    </a:p>
                  </a:txBody>
                  <a:tcPr marL="88168" marR="88168" marT="33063" marB="330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1270" algn="l">
                        <a:lnSpc>
                          <a:spcPct val="100000"/>
                        </a:lnSpc>
                        <a:spcAft>
                          <a:spcPts val="0"/>
                        </a:spcAft>
                      </a:pPr>
                      <a:r>
                        <a:rPr lang="it-IT" sz="1500" kern="1200" dirty="0" smtClean="0">
                          <a:solidFill>
                            <a:schemeClr val="tx2"/>
                          </a:solidFill>
                          <a:effectLst/>
                          <a:latin typeface="+mn-lt"/>
                        </a:rPr>
                        <a:t>Costi reali</a:t>
                      </a:r>
                      <a:endParaRPr lang="it-IT" sz="1500" b="0" dirty="0">
                        <a:solidFill>
                          <a:schemeClr val="tx2"/>
                        </a:solidFill>
                        <a:effectLst/>
                        <a:latin typeface="+mn-lt"/>
                        <a:ea typeface="Calibri"/>
                        <a:cs typeface="Times New Roman"/>
                      </a:endParaRPr>
                    </a:p>
                  </a:txBody>
                  <a:tcPr marL="88168" marR="88168" marT="33063" marB="330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4397">
                <a:tc>
                  <a:txBody>
                    <a:bodyPr/>
                    <a:lstStyle/>
                    <a:p>
                      <a:pPr indent="1905">
                        <a:lnSpc>
                          <a:spcPct val="100000"/>
                        </a:lnSpc>
                        <a:spcAft>
                          <a:spcPts val="0"/>
                        </a:spcAft>
                        <a:tabLst>
                          <a:tab pos="-1905" algn="l"/>
                        </a:tabLst>
                      </a:pPr>
                      <a:r>
                        <a:rPr lang="it-IT" sz="1500" kern="1200" dirty="0">
                          <a:solidFill>
                            <a:schemeClr val="tx2"/>
                          </a:solidFill>
                          <a:effectLst/>
                          <a:latin typeface="+mn-lt"/>
                        </a:rPr>
                        <a:t>Contributo ai costi sostenuti  per il </a:t>
                      </a:r>
                      <a:r>
                        <a:rPr lang="it-IT" sz="1500" b="1" kern="1200" dirty="0">
                          <a:solidFill>
                            <a:schemeClr val="tx2"/>
                          </a:solidFill>
                          <a:effectLst/>
                          <a:latin typeface="+mn-lt"/>
                        </a:rPr>
                        <a:t>riconoscimento di diplomi e qualifiche </a:t>
                      </a:r>
                      <a:endParaRPr lang="it-IT" sz="1500" b="1" dirty="0">
                        <a:solidFill>
                          <a:schemeClr val="tx2"/>
                        </a:solidFill>
                        <a:effectLst/>
                        <a:latin typeface="+mn-lt"/>
                        <a:ea typeface="Calibri"/>
                        <a:cs typeface="Times New Roman"/>
                      </a:endParaRPr>
                    </a:p>
                  </a:txBody>
                  <a:tcPr marL="88168" marR="88168" marT="33063" marB="330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alpha val="20000"/>
                      </a:schemeClr>
                    </a:solidFill>
                  </a:tcPr>
                </a:tc>
                <a:tc>
                  <a:txBody>
                    <a:bodyPr/>
                    <a:lstStyle/>
                    <a:p>
                      <a:pPr marL="0" marR="0" indent="1270" algn="l" defTabSz="914400" rtl="0" eaLnBrk="1" fontAlgn="auto" latinLnBrk="0" hangingPunct="1">
                        <a:lnSpc>
                          <a:spcPct val="100000"/>
                        </a:lnSpc>
                        <a:spcBef>
                          <a:spcPts val="0"/>
                        </a:spcBef>
                        <a:spcAft>
                          <a:spcPts val="0"/>
                        </a:spcAft>
                        <a:buClrTx/>
                        <a:buSzTx/>
                        <a:buFontTx/>
                        <a:buNone/>
                        <a:tabLst/>
                        <a:defRPr/>
                      </a:pPr>
                      <a:r>
                        <a:rPr lang="it-IT" sz="1500" kern="1200" dirty="0">
                          <a:solidFill>
                            <a:schemeClr val="tx2"/>
                          </a:solidFill>
                          <a:effectLst/>
                          <a:latin typeface="+mn-lt"/>
                        </a:rPr>
                        <a:t>400 euro </a:t>
                      </a:r>
                      <a:endParaRPr lang="it-IT" sz="1500" b="0" dirty="0">
                        <a:solidFill>
                          <a:schemeClr val="tx2"/>
                        </a:solidFill>
                        <a:effectLst/>
                        <a:latin typeface="+mn-lt"/>
                        <a:ea typeface="Calibri"/>
                        <a:cs typeface="Times New Roman"/>
                      </a:endParaRPr>
                    </a:p>
                  </a:txBody>
                  <a:tcPr marL="88168" marR="88168" marT="33063" marB="330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alpha val="20000"/>
                      </a:schemeClr>
                    </a:solidFill>
                  </a:tcPr>
                </a:tc>
              </a:tr>
              <a:tr h="534397">
                <a:tc>
                  <a:txBody>
                    <a:bodyPr/>
                    <a:lstStyle/>
                    <a:p>
                      <a:pPr indent="1905">
                        <a:lnSpc>
                          <a:spcPct val="100000"/>
                        </a:lnSpc>
                        <a:spcAft>
                          <a:spcPts val="0"/>
                        </a:spcAft>
                        <a:tabLst>
                          <a:tab pos="-1905" algn="l"/>
                        </a:tabLst>
                      </a:pPr>
                      <a:r>
                        <a:rPr lang="it-IT" sz="1500" kern="1200" dirty="0" smtClean="0">
                          <a:solidFill>
                            <a:schemeClr val="tx2"/>
                          </a:solidFill>
                          <a:effectLst/>
                          <a:latin typeface="+mn-lt"/>
                        </a:rPr>
                        <a:t>Assegno</a:t>
                      </a:r>
                      <a:r>
                        <a:rPr lang="it-IT" sz="1500" kern="1200" baseline="0" dirty="0" smtClean="0">
                          <a:solidFill>
                            <a:schemeClr val="tx2"/>
                          </a:solidFill>
                          <a:effectLst/>
                          <a:latin typeface="+mn-lt"/>
                        </a:rPr>
                        <a:t> </a:t>
                      </a:r>
                      <a:r>
                        <a:rPr lang="it-IT" sz="1500" kern="1200" dirty="0" smtClean="0">
                          <a:solidFill>
                            <a:schemeClr val="tx2"/>
                          </a:solidFill>
                          <a:effectLst/>
                          <a:latin typeface="+mn-lt"/>
                        </a:rPr>
                        <a:t>supplementare </a:t>
                      </a:r>
                      <a:r>
                        <a:rPr lang="it-IT" sz="1500" kern="1200" dirty="0">
                          <a:solidFill>
                            <a:schemeClr val="tx2"/>
                          </a:solidFill>
                          <a:effectLst/>
                          <a:latin typeface="+mn-lt"/>
                        </a:rPr>
                        <a:t>per i giovani con </a:t>
                      </a:r>
                      <a:r>
                        <a:rPr lang="it-IT" sz="1500" b="1" kern="1200" dirty="0">
                          <a:solidFill>
                            <a:schemeClr val="tx2"/>
                          </a:solidFill>
                          <a:effectLst/>
                          <a:latin typeface="+mn-lt"/>
                        </a:rPr>
                        <a:t>bisogni  speciali </a:t>
                      </a:r>
                      <a:endParaRPr lang="it-IT" sz="1500" b="1" kern="1200" dirty="0" smtClean="0">
                        <a:solidFill>
                          <a:schemeClr val="tx2"/>
                        </a:solidFill>
                        <a:effectLst/>
                        <a:latin typeface="+mn-lt"/>
                      </a:endParaRPr>
                    </a:p>
                    <a:p>
                      <a:pPr indent="1905">
                        <a:lnSpc>
                          <a:spcPct val="100000"/>
                        </a:lnSpc>
                        <a:spcAft>
                          <a:spcPts val="0"/>
                        </a:spcAft>
                        <a:tabLst>
                          <a:tab pos="-1905" algn="l"/>
                        </a:tabLst>
                      </a:pPr>
                      <a:r>
                        <a:rPr lang="it-IT" sz="1500" kern="1200" dirty="0" smtClean="0">
                          <a:solidFill>
                            <a:schemeClr val="tx2"/>
                          </a:solidFill>
                          <a:effectLst/>
                          <a:latin typeface="+mn-lt"/>
                        </a:rPr>
                        <a:t>(</a:t>
                      </a:r>
                      <a:r>
                        <a:rPr lang="it-IT" sz="1500" kern="1200" dirty="0">
                          <a:solidFill>
                            <a:schemeClr val="tx2"/>
                          </a:solidFill>
                          <a:effectLst/>
                          <a:latin typeface="+mn-lt"/>
                        </a:rPr>
                        <a:t>per esigenze di mobilità)</a:t>
                      </a:r>
                      <a:endParaRPr lang="it-IT" sz="1500" dirty="0">
                        <a:solidFill>
                          <a:schemeClr val="tx2"/>
                        </a:solidFill>
                        <a:effectLst/>
                        <a:latin typeface="+mn-lt"/>
                        <a:ea typeface="Calibri"/>
                        <a:cs typeface="Times New Roman"/>
                      </a:endParaRPr>
                    </a:p>
                  </a:txBody>
                  <a:tcPr marL="88168" marR="88168" marT="33063" marB="330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1270" algn="l">
                        <a:lnSpc>
                          <a:spcPct val="100000"/>
                        </a:lnSpc>
                        <a:spcAft>
                          <a:spcPts val="0"/>
                        </a:spcAft>
                      </a:pPr>
                      <a:r>
                        <a:rPr lang="it-IT" sz="1500" kern="1200" dirty="0">
                          <a:solidFill>
                            <a:schemeClr val="tx2"/>
                          </a:solidFill>
                          <a:effectLst/>
                          <a:latin typeface="+mn-lt"/>
                        </a:rPr>
                        <a:t>Fino a 1.000 </a:t>
                      </a:r>
                      <a:r>
                        <a:rPr lang="it-IT" sz="1500" kern="1200" dirty="0" smtClean="0">
                          <a:solidFill>
                            <a:schemeClr val="tx2"/>
                          </a:solidFill>
                          <a:effectLst/>
                          <a:latin typeface="+mn-lt"/>
                        </a:rPr>
                        <a:t>euro</a:t>
                      </a:r>
                    </a:p>
                    <a:p>
                      <a:pPr marL="0" marR="0" indent="1270" algn="l" defTabSz="914400" rtl="0" eaLnBrk="1" fontAlgn="auto" latinLnBrk="0" hangingPunct="1">
                        <a:lnSpc>
                          <a:spcPct val="100000"/>
                        </a:lnSpc>
                        <a:spcBef>
                          <a:spcPts val="0"/>
                        </a:spcBef>
                        <a:spcAft>
                          <a:spcPts val="0"/>
                        </a:spcAft>
                        <a:buClrTx/>
                        <a:buSzTx/>
                        <a:buFontTx/>
                        <a:buNone/>
                        <a:tabLst/>
                        <a:defRPr/>
                      </a:pPr>
                      <a:r>
                        <a:rPr lang="it-IT" sz="1500" kern="1200" dirty="0" smtClean="0">
                          <a:solidFill>
                            <a:schemeClr val="tx2"/>
                          </a:solidFill>
                          <a:effectLst/>
                          <a:latin typeface="+mn-lt"/>
                        </a:rPr>
                        <a:t>Costi reali </a:t>
                      </a:r>
                      <a:endParaRPr lang="it-IT" sz="1500" b="1" dirty="0" smtClean="0">
                        <a:solidFill>
                          <a:schemeClr val="tx2"/>
                        </a:solidFill>
                        <a:effectLst/>
                        <a:latin typeface="+mn-lt"/>
                        <a:ea typeface="Calibri"/>
                        <a:cs typeface="Times New Roman"/>
                      </a:endParaRPr>
                    </a:p>
                  </a:txBody>
                  <a:tcPr marL="88168" marR="88168" marT="33063" marB="330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34397">
                <a:tc>
                  <a:txBody>
                    <a:bodyPr/>
                    <a:lstStyle/>
                    <a:p>
                      <a:pPr indent="1905">
                        <a:lnSpc>
                          <a:spcPct val="100000"/>
                        </a:lnSpc>
                        <a:spcAft>
                          <a:spcPts val="0"/>
                        </a:spcAft>
                        <a:tabLst>
                          <a:tab pos="-1905" algn="l"/>
                        </a:tabLst>
                      </a:pPr>
                      <a:r>
                        <a:rPr lang="it-IT" sz="1500" b="1" kern="1200" dirty="0">
                          <a:solidFill>
                            <a:schemeClr val="tx2"/>
                          </a:solidFill>
                          <a:effectLst/>
                          <a:latin typeface="+mn-lt"/>
                        </a:rPr>
                        <a:t>Integrazione</a:t>
                      </a:r>
                      <a:r>
                        <a:rPr lang="it-IT" sz="1500" b="1" kern="1200" baseline="0" dirty="0">
                          <a:solidFill>
                            <a:schemeClr val="tx2"/>
                          </a:solidFill>
                          <a:effectLst/>
                          <a:latin typeface="+mn-lt"/>
                        </a:rPr>
                        <a:t> </a:t>
                      </a:r>
                      <a:r>
                        <a:rPr lang="it-IT" sz="1500" b="0" kern="1200" dirty="0" smtClean="0">
                          <a:solidFill>
                            <a:schemeClr val="tx2"/>
                          </a:solidFill>
                          <a:effectLst/>
                          <a:latin typeface="+mn-lt"/>
                        </a:rPr>
                        <a:t>per </a:t>
                      </a:r>
                      <a:r>
                        <a:rPr lang="it-IT" sz="1500" b="0" kern="1200" dirty="0">
                          <a:solidFill>
                            <a:schemeClr val="tx2"/>
                          </a:solidFill>
                          <a:effectLst/>
                          <a:latin typeface="+mn-lt"/>
                        </a:rPr>
                        <a:t>i </a:t>
                      </a:r>
                      <a:r>
                        <a:rPr lang="it-IT" sz="1500" b="1" kern="1200" dirty="0">
                          <a:solidFill>
                            <a:schemeClr val="tx2"/>
                          </a:solidFill>
                          <a:effectLst/>
                          <a:latin typeface="+mn-lt"/>
                        </a:rPr>
                        <a:t>tirocinanti</a:t>
                      </a:r>
                      <a:endParaRPr lang="it-IT" sz="1500" b="1" dirty="0">
                        <a:solidFill>
                          <a:schemeClr val="tx2"/>
                        </a:solidFill>
                        <a:effectLst/>
                        <a:latin typeface="+mn-lt"/>
                        <a:ea typeface="Calibri"/>
                        <a:cs typeface="Times New Roman"/>
                      </a:endParaRPr>
                    </a:p>
                  </a:txBody>
                  <a:tcPr marL="88168" marR="88168" marT="33063" marB="330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alpha val="20000"/>
                      </a:schemeClr>
                    </a:solidFill>
                  </a:tcPr>
                </a:tc>
                <a:tc>
                  <a:txBody>
                    <a:bodyPr/>
                    <a:lstStyle/>
                    <a:p>
                      <a:pPr indent="1905" algn="l">
                        <a:lnSpc>
                          <a:spcPct val="100000"/>
                        </a:lnSpc>
                        <a:spcAft>
                          <a:spcPts val="0"/>
                        </a:spcAft>
                        <a:tabLst>
                          <a:tab pos="-1905" algn="l"/>
                        </a:tabLst>
                      </a:pPr>
                      <a:r>
                        <a:rPr lang="it-IT" sz="1500" kern="1200" dirty="0" smtClean="0">
                          <a:solidFill>
                            <a:schemeClr val="tx2"/>
                          </a:solidFill>
                          <a:effectLst/>
                          <a:latin typeface="+mn-lt"/>
                        </a:rPr>
                        <a:t>Fino </a:t>
                      </a:r>
                      <a:r>
                        <a:rPr lang="it-IT" sz="1500" kern="1200" dirty="0">
                          <a:solidFill>
                            <a:schemeClr val="tx2"/>
                          </a:solidFill>
                          <a:effectLst/>
                          <a:latin typeface="+mn-lt"/>
                        </a:rPr>
                        <a:t>a 600 euro al mese </a:t>
                      </a:r>
                      <a:endParaRPr lang="it-IT" sz="1500" kern="1200" dirty="0" smtClean="0">
                        <a:solidFill>
                          <a:schemeClr val="tx2"/>
                        </a:solidFill>
                        <a:effectLst/>
                        <a:latin typeface="+mn-lt"/>
                      </a:endParaRPr>
                    </a:p>
                    <a:p>
                      <a:pPr indent="1905" algn="l">
                        <a:lnSpc>
                          <a:spcPct val="100000"/>
                        </a:lnSpc>
                        <a:spcAft>
                          <a:spcPts val="0"/>
                        </a:spcAft>
                        <a:tabLst>
                          <a:tab pos="-1905" algn="l"/>
                        </a:tabLst>
                      </a:pPr>
                      <a:r>
                        <a:rPr lang="it-IT" sz="1500" kern="1200" dirty="0" smtClean="0">
                          <a:solidFill>
                            <a:schemeClr val="tx2"/>
                          </a:solidFill>
                          <a:effectLst/>
                          <a:latin typeface="+mn-lt"/>
                        </a:rPr>
                        <a:t>(</a:t>
                      </a:r>
                      <a:r>
                        <a:rPr lang="it-IT" sz="1500" kern="1200" dirty="0" err="1">
                          <a:solidFill>
                            <a:schemeClr val="tx2"/>
                          </a:solidFill>
                          <a:effectLst/>
                          <a:latin typeface="+mn-lt"/>
                        </a:rPr>
                        <a:t>max</a:t>
                      </a:r>
                      <a:r>
                        <a:rPr lang="it-IT" sz="1500" kern="1200" dirty="0">
                          <a:solidFill>
                            <a:schemeClr val="tx2"/>
                          </a:solidFill>
                          <a:effectLst/>
                          <a:latin typeface="+mn-lt"/>
                        </a:rPr>
                        <a:t> 6 mesi)</a:t>
                      </a:r>
                      <a:endParaRPr lang="it-IT" sz="1500" b="1" dirty="0">
                        <a:solidFill>
                          <a:schemeClr val="tx2"/>
                        </a:solidFill>
                        <a:effectLst/>
                        <a:latin typeface="+mn-lt"/>
                        <a:ea typeface="Calibri"/>
                        <a:cs typeface="Times New Roman"/>
                      </a:endParaRPr>
                    </a:p>
                  </a:txBody>
                  <a:tcPr marL="88168" marR="88168" marT="33063" marB="330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alpha val="20000"/>
                      </a:schemeClr>
                    </a:solidFill>
                  </a:tcPr>
                </a:tc>
              </a:tr>
              <a:tr h="303049">
                <a:tc>
                  <a:txBody>
                    <a:bodyPr/>
                    <a:lstStyle/>
                    <a:p>
                      <a:pPr indent="1905">
                        <a:lnSpc>
                          <a:spcPct val="100000"/>
                        </a:lnSpc>
                        <a:spcAft>
                          <a:spcPts val="0"/>
                        </a:spcAft>
                        <a:tabLst>
                          <a:tab pos="-1905" algn="l"/>
                        </a:tabLst>
                      </a:pPr>
                      <a:r>
                        <a:rPr lang="it-IT" sz="1500" dirty="0">
                          <a:solidFill>
                            <a:schemeClr val="tx2"/>
                          </a:solidFill>
                          <a:effectLst/>
                          <a:latin typeface="+mn-lt"/>
                        </a:rPr>
                        <a:t>Rimborso dei costi </a:t>
                      </a:r>
                      <a:r>
                        <a:rPr lang="it-IT" sz="1500" dirty="0" smtClean="0">
                          <a:solidFill>
                            <a:schemeClr val="tx2"/>
                          </a:solidFill>
                          <a:effectLst/>
                          <a:latin typeface="+mn-lt"/>
                        </a:rPr>
                        <a:t>per il </a:t>
                      </a:r>
                      <a:r>
                        <a:rPr lang="it-IT" sz="1500" b="1" dirty="0" smtClean="0">
                          <a:solidFill>
                            <a:schemeClr val="tx2"/>
                          </a:solidFill>
                          <a:effectLst/>
                          <a:latin typeface="+mn-lt"/>
                        </a:rPr>
                        <a:t>viaggio </a:t>
                      </a:r>
                      <a:r>
                        <a:rPr lang="it-IT" sz="1500" b="1" dirty="0">
                          <a:solidFill>
                            <a:schemeClr val="tx2"/>
                          </a:solidFill>
                          <a:effectLst/>
                          <a:latin typeface="+mn-lt"/>
                        </a:rPr>
                        <a:t>di rientro </a:t>
                      </a:r>
                      <a:r>
                        <a:rPr lang="it-IT" sz="1500" dirty="0">
                          <a:solidFill>
                            <a:schemeClr val="tx2"/>
                          </a:solidFill>
                          <a:effectLst/>
                          <a:latin typeface="+mn-lt"/>
                        </a:rPr>
                        <a:t>nel proprio paese </a:t>
                      </a:r>
                      <a:endParaRPr lang="it-IT" sz="1500" dirty="0">
                        <a:solidFill>
                          <a:schemeClr val="tx2"/>
                        </a:solidFill>
                        <a:effectLst/>
                        <a:latin typeface="+mn-lt"/>
                        <a:ea typeface="Calibri"/>
                        <a:cs typeface="Times New Roman"/>
                      </a:endParaRPr>
                    </a:p>
                  </a:txBody>
                  <a:tcPr marL="88168" marR="88168" marT="33063" marB="330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1270" algn="l">
                        <a:lnSpc>
                          <a:spcPct val="100000"/>
                        </a:lnSpc>
                        <a:spcAft>
                          <a:spcPts val="0"/>
                        </a:spcAft>
                      </a:pPr>
                      <a:r>
                        <a:rPr lang="it-IT" sz="1500" kern="1200" dirty="0">
                          <a:solidFill>
                            <a:schemeClr val="tx2"/>
                          </a:solidFill>
                          <a:effectLst/>
                          <a:latin typeface="+mn-lt"/>
                        </a:rPr>
                        <a:t>Costi reali</a:t>
                      </a:r>
                      <a:endParaRPr lang="it-IT" sz="1500" b="0" dirty="0">
                        <a:solidFill>
                          <a:schemeClr val="tx2"/>
                        </a:solidFill>
                        <a:effectLst/>
                        <a:latin typeface="+mn-lt"/>
                        <a:ea typeface="Calibri"/>
                        <a:cs typeface="Times New Roman"/>
                      </a:endParaRPr>
                    </a:p>
                  </a:txBody>
                  <a:tcPr marL="88168" marR="88168" marT="33063" marB="330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9914941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268760"/>
            <a:ext cx="6336704" cy="576064"/>
          </a:xfrm>
        </p:spPr>
        <p:txBody>
          <a:bodyPr>
            <a:noAutofit/>
          </a:bodyPr>
          <a:lstStyle/>
          <a:p>
            <a:r>
              <a:rPr lang="it-IT" sz="3100" dirty="0">
                <a:solidFill>
                  <a:schemeClr val="accent1">
                    <a:lumMod val="75000"/>
                  </a:schemeClr>
                </a:solidFill>
              </a:rPr>
              <a:t>Misure e benefit finanziari – Datori di lavoro </a:t>
            </a:r>
          </a:p>
        </p:txBody>
      </p:sp>
      <p:sp>
        <p:nvSpPr>
          <p:cNvPr id="4" name="Segnaposto numero diapositiva 3"/>
          <p:cNvSpPr>
            <a:spLocks noGrp="1"/>
          </p:cNvSpPr>
          <p:nvPr>
            <p:ph type="sldNum" sz="quarter" idx="4294967295"/>
          </p:nvPr>
        </p:nvSpPr>
        <p:spPr>
          <a:xfrm>
            <a:off x="7010400" y="6492875"/>
            <a:ext cx="2133600" cy="365125"/>
          </a:xfrm>
          <a:prstGeom prst="rect">
            <a:avLst/>
          </a:prstGeom>
        </p:spPr>
        <p:txBody>
          <a:bodyPr/>
          <a:lstStyle/>
          <a:p>
            <a:fld id="{431E5DD6-E456-7D47-9BB2-78E8B913F309}" type="slidenum">
              <a:rPr lang="it-IT" smtClean="0"/>
              <a:pPr/>
              <a:t>10</a:t>
            </a:fld>
            <a:endParaRPr lang="it-IT"/>
          </a:p>
        </p:txBody>
      </p:sp>
      <p:graphicFrame>
        <p:nvGraphicFramePr>
          <p:cNvPr id="3" name="Tabella 2"/>
          <p:cNvGraphicFramePr>
            <a:graphicFrameLocks noGrp="1"/>
          </p:cNvGraphicFramePr>
          <p:nvPr>
            <p:extLst>
              <p:ext uri="{D42A27DB-BD31-4B8C-83A1-F6EECF244321}">
                <p14:modId xmlns:p14="http://schemas.microsoft.com/office/powerpoint/2010/main" val="2025642874"/>
              </p:ext>
            </p:extLst>
          </p:nvPr>
        </p:nvGraphicFramePr>
        <p:xfrm>
          <a:off x="467544" y="2708920"/>
          <a:ext cx="8208912" cy="2051076"/>
        </p:xfrm>
        <a:graphic>
          <a:graphicData uri="http://schemas.openxmlformats.org/drawingml/2006/table">
            <a:tbl>
              <a:tblPr firstRow="1" bandRow="1">
                <a:tableStyleId>{5DA37D80-6434-44D0-A028-1B22A696006F}</a:tableStyleId>
              </a:tblPr>
              <a:tblGrid>
                <a:gridCol w="5112568"/>
                <a:gridCol w="3096344"/>
              </a:tblGrid>
              <a:tr h="270030">
                <a:tc>
                  <a:txBody>
                    <a:bodyPr/>
                    <a:lstStyle/>
                    <a:p>
                      <a:pPr algn="l">
                        <a:lnSpc>
                          <a:spcPct val="100000"/>
                        </a:lnSpc>
                        <a:spcAft>
                          <a:spcPts val="0"/>
                        </a:spcAft>
                      </a:pPr>
                      <a:r>
                        <a:rPr lang="en-GB" sz="1800" b="1" kern="1200" dirty="0">
                          <a:solidFill>
                            <a:schemeClr val="bg1"/>
                          </a:solidFill>
                          <a:effectLst/>
                          <a:latin typeface="+mn-lt"/>
                          <a:ea typeface="+mn-ea"/>
                          <a:cs typeface="+mn-cs"/>
                        </a:rPr>
                        <a:t> MISURE</a:t>
                      </a:r>
                      <a:endParaRPr lang="en-US" sz="1800" b="1" kern="1200" dirty="0">
                        <a:solidFill>
                          <a:schemeClr val="bg1"/>
                        </a:solidFill>
                        <a:effectLst/>
                        <a:latin typeface="+mn-lt"/>
                        <a:ea typeface="+mn-ea"/>
                        <a:cs typeface="+mn-cs"/>
                      </a:endParaRPr>
                    </a:p>
                  </a:txBody>
                  <a:tcPr marL="5000" marR="5000" marT="1875" marB="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l">
                        <a:lnSpc>
                          <a:spcPct val="100000"/>
                        </a:lnSpc>
                        <a:spcAft>
                          <a:spcPts val="0"/>
                        </a:spcAft>
                      </a:pPr>
                      <a:r>
                        <a:rPr lang="en-GB" sz="1800" b="1" kern="1200" dirty="0">
                          <a:solidFill>
                            <a:schemeClr val="bg1"/>
                          </a:solidFill>
                          <a:effectLst/>
                          <a:latin typeface="+mn-lt"/>
                          <a:ea typeface="+mn-ea"/>
                          <a:cs typeface="+mn-cs"/>
                        </a:rPr>
                        <a:t> </a:t>
                      </a:r>
                      <a:r>
                        <a:rPr lang="en-GB" sz="1800" b="1" kern="1200" dirty="0" smtClean="0">
                          <a:solidFill>
                            <a:schemeClr val="bg1"/>
                          </a:solidFill>
                          <a:effectLst/>
                          <a:latin typeface="+mn-lt"/>
                          <a:ea typeface="+mn-ea"/>
                          <a:cs typeface="+mn-cs"/>
                        </a:rPr>
                        <a:t>  Solidarity</a:t>
                      </a:r>
                      <a:endParaRPr lang="en-US" sz="1800" b="1" kern="1200" dirty="0">
                        <a:solidFill>
                          <a:schemeClr val="bg1"/>
                        </a:solidFill>
                        <a:effectLst/>
                        <a:latin typeface="+mn-lt"/>
                        <a:ea typeface="+mn-ea"/>
                        <a:cs typeface="+mn-cs"/>
                      </a:endParaRPr>
                    </a:p>
                  </a:txBody>
                  <a:tcPr marL="5000" marR="5000" marT="1875" marB="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r>
              <a:tr h="381594">
                <a:tc>
                  <a:txBody>
                    <a:bodyPr/>
                    <a:lstStyle/>
                    <a:p>
                      <a:pPr marL="0" marR="0" indent="1905" algn="l" defTabSz="457200" rtl="0" eaLnBrk="1" fontAlgn="auto" latinLnBrk="0" hangingPunct="1">
                        <a:lnSpc>
                          <a:spcPct val="100000"/>
                        </a:lnSpc>
                        <a:spcBef>
                          <a:spcPts val="0"/>
                        </a:spcBef>
                        <a:spcAft>
                          <a:spcPts val="0"/>
                        </a:spcAft>
                        <a:buClrTx/>
                        <a:buSzTx/>
                        <a:buFontTx/>
                        <a:buNone/>
                        <a:tabLst>
                          <a:tab pos="-1905" algn="l"/>
                        </a:tabLst>
                        <a:defRPr/>
                      </a:pPr>
                      <a:r>
                        <a:rPr lang="it-IT" sz="1400" b="0" kern="1200" dirty="0" smtClean="0">
                          <a:solidFill>
                            <a:schemeClr val="tx2"/>
                          </a:solidFill>
                          <a:effectLst/>
                          <a:latin typeface="+mn-lt"/>
                          <a:ea typeface="+mn-ea"/>
                          <a:cs typeface="+mn-cs"/>
                        </a:rPr>
                        <a:t>Contributo per il </a:t>
                      </a:r>
                      <a:r>
                        <a:rPr lang="it-IT" sz="1400" b="1" kern="1200" dirty="0" smtClean="0">
                          <a:solidFill>
                            <a:schemeClr val="tx2"/>
                          </a:solidFill>
                          <a:effectLst/>
                          <a:latin typeface="+mn-lt"/>
                          <a:ea typeface="+mn-ea"/>
                          <a:cs typeface="+mn-cs"/>
                        </a:rPr>
                        <a:t>programma di integrazione</a:t>
                      </a:r>
                      <a:r>
                        <a:rPr lang="it-IT" sz="1400" b="0" kern="1200" dirty="0" smtClean="0">
                          <a:solidFill>
                            <a:schemeClr val="tx2"/>
                          </a:solidFill>
                          <a:effectLst/>
                          <a:latin typeface="+mn-lt"/>
                          <a:ea typeface="+mn-ea"/>
                          <a:cs typeface="+mn-cs"/>
                        </a:rPr>
                        <a:t> </a:t>
                      </a:r>
                      <a:endParaRPr lang="it-IT" sz="1400" b="0" kern="1200" dirty="0" smtClean="0">
                        <a:solidFill>
                          <a:schemeClr val="tx2"/>
                        </a:solidFill>
                        <a:effectLst/>
                        <a:latin typeface="+mn-lt"/>
                        <a:ea typeface="+mn-ea"/>
                        <a:cs typeface="+mn-cs"/>
                      </a:endParaRPr>
                    </a:p>
                    <a:p>
                      <a:pPr marL="0" marR="0" indent="1905" algn="l" defTabSz="457200" rtl="0" eaLnBrk="1" fontAlgn="auto" latinLnBrk="0" hangingPunct="1">
                        <a:lnSpc>
                          <a:spcPct val="100000"/>
                        </a:lnSpc>
                        <a:spcBef>
                          <a:spcPts val="0"/>
                        </a:spcBef>
                        <a:spcAft>
                          <a:spcPts val="0"/>
                        </a:spcAft>
                        <a:buClrTx/>
                        <a:buSzTx/>
                        <a:buFontTx/>
                        <a:buNone/>
                        <a:tabLst>
                          <a:tab pos="-1905" algn="l"/>
                        </a:tabLst>
                        <a:defRPr/>
                      </a:pPr>
                      <a:r>
                        <a:rPr lang="it-IT" sz="1400" b="0" kern="1200" dirty="0" smtClean="0">
                          <a:solidFill>
                            <a:schemeClr val="tx2"/>
                          </a:solidFill>
                          <a:effectLst/>
                          <a:latin typeface="+mn-lt"/>
                          <a:ea typeface="+mn-ea"/>
                          <a:cs typeface="+mn-cs"/>
                        </a:rPr>
                        <a:t>(</a:t>
                      </a:r>
                      <a:r>
                        <a:rPr lang="it-IT" sz="1400" b="0" kern="1200" dirty="0" smtClean="0">
                          <a:solidFill>
                            <a:schemeClr val="tx2"/>
                          </a:solidFill>
                          <a:effectLst/>
                          <a:latin typeface="+mn-lt"/>
                          <a:ea typeface="+mn-ea"/>
                          <a:cs typeface="+mn-cs"/>
                        </a:rPr>
                        <a:t>ad es. formazione professionale e/o corso di lingua, tutoraggio o affiancamento)</a:t>
                      </a:r>
                    </a:p>
                    <a:p>
                      <a:pPr indent="1905" algn="l">
                        <a:lnSpc>
                          <a:spcPct val="100000"/>
                        </a:lnSpc>
                        <a:spcAft>
                          <a:spcPts val="0"/>
                        </a:spcAft>
                        <a:tabLst>
                          <a:tab pos="-1905" algn="l"/>
                        </a:tabLst>
                      </a:pPr>
                      <a:endParaRPr lang="it-IT" sz="1400" b="1" kern="1200" dirty="0">
                        <a:solidFill>
                          <a:schemeClr val="tx2"/>
                        </a:solidFill>
                        <a:effectLst/>
                        <a:latin typeface="+mn-lt"/>
                        <a:ea typeface="+mn-ea"/>
                        <a:cs typeface="+mn-cs"/>
                      </a:endParaRPr>
                    </a:p>
                  </a:txBody>
                  <a:tcPr marL="88168" marR="88168" marT="33063" marB="330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alpha val="20000"/>
                      </a:schemeClr>
                    </a:solidFill>
                  </a:tcPr>
                </a:tc>
                <a:tc>
                  <a:txBody>
                    <a:bodyPr/>
                    <a:lstStyle/>
                    <a:p>
                      <a:pPr marL="0" marR="0" indent="1270" algn="l" defTabSz="457200" rtl="0" eaLnBrk="1" fontAlgn="auto" latinLnBrk="0" hangingPunct="1">
                        <a:lnSpc>
                          <a:spcPct val="100000"/>
                        </a:lnSpc>
                        <a:spcBef>
                          <a:spcPts val="0"/>
                        </a:spcBef>
                        <a:spcAft>
                          <a:spcPts val="0"/>
                        </a:spcAft>
                        <a:buClrTx/>
                        <a:buSzTx/>
                        <a:buFontTx/>
                        <a:buNone/>
                        <a:tabLst/>
                        <a:defRPr/>
                      </a:pPr>
                      <a:endParaRPr lang="it-IT" sz="1400" b="0" kern="1200" dirty="0" smtClean="0">
                        <a:solidFill>
                          <a:schemeClr val="tx2"/>
                        </a:solidFill>
                        <a:effectLst/>
                        <a:latin typeface="+mn-lt"/>
                        <a:ea typeface="+mn-ea"/>
                        <a:cs typeface="+mn-cs"/>
                      </a:endParaRPr>
                    </a:p>
                    <a:p>
                      <a:pPr marL="0" marR="0" indent="1270" algn="l" defTabSz="457200" rtl="0" eaLnBrk="1" fontAlgn="auto" latinLnBrk="0" hangingPunct="1">
                        <a:lnSpc>
                          <a:spcPct val="100000"/>
                        </a:lnSpc>
                        <a:spcBef>
                          <a:spcPts val="0"/>
                        </a:spcBef>
                        <a:spcAft>
                          <a:spcPts val="0"/>
                        </a:spcAft>
                        <a:buClrTx/>
                        <a:buSzTx/>
                        <a:buFontTx/>
                        <a:buNone/>
                        <a:tabLst/>
                        <a:defRPr/>
                      </a:pPr>
                      <a:r>
                        <a:rPr lang="it-IT" sz="1400" b="0" kern="1200" dirty="0" smtClean="0">
                          <a:solidFill>
                            <a:schemeClr val="tx2"/>
                          </a:solidFill>
                          <a:effectLst/>
                          <a:latin typeface="+mn-lt"/>
                          <a:ea typeface="+mn-ea"/>
                          <a:cs typeface="+mn-cs"/>
                        </a:rPr>
                        <a:t>Fino a 2.000 euro per lavoratore formato</a:t>
                      </a:r>
                    </a:p>
                    <a:p>
                      <a:pPr indent="1270" algn="l">
                        <a:lnSpc>
                          <a:spcPct val="100000"/>
                        </a:lnSpc>
                        <a:spcAft>
                          <a:spcPts val="0"/>
                        </a:spcAft>
                      </a:pPr>
                      <a:endParaRPr lang="it-IT" sz="1400" kern="1200" dirty="0" smtClean="0">
                        <a:solidFill>
                          <a:schemeClr val="tx2"/>
                        </a:solidFill>
                        <a:effectLst/>
                        <a:latin typeface="+mn-lt"/>
                      </a:endParaRPr>
                    </a:p>
                    <a:p>
                      <a:pPr indent="1270" algn="l">
                        <a:lnSpc>
                          <a:spcPct val="100000"/>
                        </a:lnSpc>
                        <a:spcAft>
                          <a:spcPts val="0"/>
                        </a:spcAft>
                      </a:pPr>
                      <a:r>
                        <a:rPr lang="it-IT" sz="1400" kern="1200" dirty="0" smtClean="0">
                          <a:solidFill>
                            <a:schemeClr val="tx2"/>
                          </a:solidFill>
                          <a:effectLst/>
                          <a:latin typeface="+mn-lt"/>
                        </a:rPr>
                        <a:t>Costi reali</a:t>
                      </a:r>
                    </a:p>
                    <a:p>
                      <a:pPr indent="1270" algn="l">
                        <a:lnSpc>
                          <a:spcPct val="100000"/>
                        </a:lnSpc>
                        <a:spcAft>
                          <a:spcPts val="0"/>
                        </a:spcAft>
                      </a:pPr>
                      <a:endParaRPr lang="it-IT" sz="1400" b="0" kern="1200" dirty="0" smtClean="0">
                        <a:solidFill>
                          <a:schemeClr val="tx2"/>
                        </a:solidFill>
                        <a:effectLst/>
                        <a:latin typeface="+mn-lt"/>
                        <a:ea typeface="Calibri"/>
                        <a:cs typeface="Times New Roman"/>
                      </a:endParaRPr>
                    </a:p>
                    <a:p>
                      <a:pPr indent="1270" algn="l">
                        <a:lnSpc>
                          <a:spcPct val="100000"/>
                        </a:lnSpc>
                        <a:spcAft>
                          <a:spcPts val="0"/>
                        </a:spcAft>
                      </a:pPr>
                      <a:r>
                        <a:rPr lang="it-IT" sz="1400" b="0" kern="1200" dirty="0" smtClean="0">
                          <a:solidFill>
                            <a:schemeClr val="tx2"/>
                          </a:solidFill>
                          <a:effectLst/>
                          <a:latin typeface="+mn-lt"/>
                          <a:ea typeface="Calibri"/>
                          <a:cs typeface="Times New Roman"/>
                        </a:rPr>
                        <a:t>Misura aperta a tutti</a:t>
                      </a:r>
                      <a:r>
                        <a:rPr lang="it-IT" sz="1400" b="0" kern="1200" baseline="0" dirty="0" smtClean="0">
                          <a:solidFill>
                            <a:schemeClr val="tx2"/>
                          </a:solidFill>
                          <a:effectLst/>
                          <a:latin typeface="+mn-lt"/>
                          <a:ea typeface="Calibri"/>
                          <a:cs typeface="Times New Roman"/>
                        </a:rPr>
                        <a:t> i datori di lavoro</a:t>
                      </a:r>
                    </a:p>
                    <a:p>
                      <a:pPr indent="1270" algn="l">
                        <a:lnSpc>
                          <a:spcPct val="100000"/>
                        </a:lnSpc>
                        <a:spcAft>
                          <a:spcPts val="0"/>
                        </a:spcAft>
                      </a:pPr>
                      <a:endParaRPr lang="it-IT" sz="1400" b="0" dirty="0">
                        <a:solidFill>
                          <a:schemeClr val="tx2"/>
                        </a:solidFill>
                        <a:effectLst/>
                        <a:latin typeface="+mn-lt"/>
                        <a:ea typeface="Calibri"/>
                        <a:cs typeface="Times New Roman"/>
                      </a:endParaRPr>
                    </a:p>
                  </a:txBody>
                  <a:tcPr marL="88168" marR="88168" marT="33063" marB="330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alpha val="20000"/>
                      </a:schemeClr>
                    </a:solidFill>
                  </a:tcPr>
                </a:tc>
              </a:tr>
            </a:tbl>
          </a:graphicData>
        </a:graphic>
      </p:graphicFrame>
    </p:spTree>
    <p:extLst>
      <p:ext uri="{BB962C8B-B14F-4D97-AF65-F5344CB8AC3E}">
        <p14:creationId xmlns:p14="http://schemas.microsoft.com/office/powerpoint/2010/main" val="17526554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1260158"/>
            <a:ext cx="6336704" cy="576064"/>
          </a:xfrm>
        </p:spPr>
        <p:txBody>
          <a:bodyPr>
            <a:noAutofit/>
          </a:bodyPr>
          <a:lstStyle/>
          <a:p>
            <a:r>
              <a:rPr lang="it-IT" sz="3200" dirty="0" smtClean="0">
                <a:solidFill>
                  <a:schemeClr val="accent1">
                    <a:lumMod val="75000"/>
                  </a:schemeClr>
                </a:solidFill>
              </a:rPr>
              <a:t>Obiettivi e risultati attesi</a:t>
            </a:r>
            <a:endParaRPr lang="it-IT" sz="3200" dirty="0">
              <a:solidFill>
                <a:schemeClr val="accent1">
                  <a:lumMod val="75000"/>
                </a:schemeClr>
              </a:solidFill>
            </a:endParaRPr>
          </a:p>
        </p:txBody>
      </p:sp>
      <p:sp>
        <p:nvSpPr>
          <p:cNvPr id="4" name="Segnaposto numero diapositiva 3"/>
          <p:cNvSpPr>
            <a:spLocks noGrp="1"/>
          </p:cNvSpPr>
          <p:nvPr>
            <p:ph type="sldNum" sz="quarter" idx="4294967295"/>
          </p:nvPr>
        </p:nvSpPr>
        <p:spPr>
          <a:xfrm>
            <a:off x="7010400" y="6492875"/>
            <a:ext cx="2133600" cy="365125"/>
          </a:xfrm>
          <a:prstGeom prst="rect">
            <a:avLst/>
          </a:prstGeom>
        </p:spPr>
        <p:txBody>
          <a:bodyPr/>
          <a:lstStyle/>
          <a:p>
            <a:fld id="{431E5DD6-E456-7D47-9BB2-78E8B913F309}" type="slidenum">
              <a:rPr lang="it-IT" smtClean="0"/>
              <a:pPr/>
              <a:t>11</a:t>
            </a:fld>
            <a:endParaRPr lang="it-IT"/>
          </a:p>
        </p:txBody>
      </p:sp>
      <p:sp>
        <p:nvSpPr>
          <p:cNvPr id="3" name="Rettangolo 2"/>
          <p:cNvSpPr/>
          <p:nvPr/>
        </p:nvSpPr>
        <p:spPr>
          <a:xfrm>
            <a:off x="611560" y="2492896"/>
            <a:ext cx="2808312" cy="2246769"/>
          </a:xfrm>
          <a:prstGeom prst="rect">
            <a:avLst/>
          </a:prstGeom>
        </p:spPr>
        <p:txBody>
          <a:bodyPr wrap="square">
            <a:spAutoFit/>
          </a:bodyPr>
          <a:lstStyle/>
          <a:p>
            <a:pPr marL="285750" indent="-285750">
              <a:buFont typeface="Arial" panose="020B0604020202020204" pitchFamily="34" charset="0"/>
              <a:buChar char="•"/>
            </a:pPr>
            <a:r>
              <a:rPr lang="en-US" sz="2800" dirty="0"/>
              <a:t>2000 </a:t>
            </a:r>
            <a:r>
              <a:rPr lang="en-US" sz="2800" dirty="0" err="1"/>
              <a:t>collocamenti</a:t>
            </a:r>
            <a:endParaRPr lang="en-US" sz="2800" dirty="0"/>
          </a:p>
          <a:p>
            <a:endParaRPr lang="en-US" sz="2800" dirty="0"/>
          </a:p>
          <a:p>
            <a:pPr marL="285750" indent="-285750">
              <a:buFont typeface="Arial" panose="020B0604020202020204" pitchFamily="34" charset="0"/>
              <a:buChar char="•"/>
            </a:pPr>
            <a:r>
              <a:rPr lang="en-US" sz="2800" dirty="0"/>
              <a:t>d</a:t>
            </a:r>
            <a:r>
              <a:rPr lang="en-US" sz="2800" dirty="0" smtClean="0"/>
              <a:t>i </a:t>
            </a:r>
            <a:r>
              <a:rPr lang="en-US" sz="2800" dirty="0"/>
              <a:t>cui 200 </a:t>
            </a:r>
            <a:r>
              <a:rPr lang="en-US" sz="2800" dirty="0" err="1"/>
              <a:t>tirocini</a:t>
            </a:r>
            <a:endParaRPr lang="en-US" sz="2800" dirty="0"/>
          </a:p>
        </p:txBody>
      </p:sp>
      <p:sp>
        <p:nvSpPr>
          <p:cNvPr id="5" name="Rettangolo 4"/>
          <p:cNvSpPr/>
          <p:nvPr/>
        </p:nvSpPr>
        <p:spPr>
          <a:xfrm>
            <a:off x="3779912" y="1836222"/>
            <a:ext cx="5184576" cy="4524315"/>
          </a:xfrm>
          <a:prstGeom prst="rect">
            <a:avLst/>
          </a:prstGeom>
        </p:spPr>
        <p:txBody>
          <a:bodyPr wrap="square">
            <a:spAutoFit/>
          </a:bodyPr>
          <a:lstStyle/>
          <a:p>
            <a:pPr marL="285750" indent="-285750" fontAlgn="ctr">
              <a:buFont typeface="Arial" panose="020B0604020202020204" pitchFamily="34" charset="0"/>
              <a:buChar char="•"/>
            </a:pPr>
            <a:r>
              <a:rPr lang="it-IT" dirty="0"/>
              <a:t>Supporto al </a:t>
            </a:r>
            <a:r>
              <a:rPr lang="it-IT" b="1" dirty="0"/>
              <a:t>colloquio di lavoro per 1.000 giovani</a:t>
            </a:r>
            <a:endParaRPr lang="it-IT" dirty="0"/>
          </a:p>
          <a:p>
            <a:pPr marL="285750" indent="-285750" fontAlgn="ctr">
              <a:buFont typeface="Arial" panose="020B0604020202020204" pitchFamily="34" charset="0"/>
              <a:buChar char="•"/>
            </a:pPr>
            <a:r>
              <a:rPr lang="it-IT" dirty="0"/>
              <a:t>Supporto al </a:t>
            </a:r>
            <a:r>
              <a:rPr lang="it-IT" b="1" dirty="0"/>
              <a:t>trasferimento  in un altro paese  </a:t>
            </a:r>
            <a:r>
              <a:rPr lang="it-IT" dirty="0"/>
              <a:t>(per lavoro o tirocinio) per </a:t>
            </a:r>
            <a:r>
              <a:rPr lang="it-IT" b="1" dirty="0"/>
              <a:t>2.000 giovani</a:t>
            </a:r>
          </a:p>
          <a:p>
            <a:pPr marL="285750" indent="-285750" fontAlgn="ctr">
              <a:buFont typeface="Arial" panose="020B0604020202020204" pitchFamily="34" charset="0"/>
              <a:buChar char="•"/>
            </a:pPr>
            <a:r>
              <a:rPr lang="it-IT" dirty="0"/>
              <a:t>Rimborso del </a:t>
            </a:r>
            <a:r>
              <a:rPr lang="it-IT" b="1" dirty="0"/>
              <a:t>viaggio di rientro </a:t>
            </a:r>
            <a:r>
              <a:rPr lang="it-IT" dirty="0"/>
              <a:t>nel proprio paese per </a:t>
            </a:r>
            <a:r>
              <a:rPr lang="it-IT" b="1" dirty="0"/>
              <a:t>1.000 giovani</a:t>
            </a:r>
          </a:p>
          <a:p>
            <a:pPr marL="285750" indent="-285750" fontAlgn="ctr">
              <a:buFont typeface="Arial" panose="020B0604020202020204" pitchFamily="34" charset="0"/>
              <a:buChar char="•"/>
            </a:pPr>
            <a:r>
              <a:rPr lang="it-IT" dirty="0"/>
              <a:t>Supporto per un  </a:t>
            </a:r>
            <a:r>
              <a:rPr lang="it-IT" b="1" dirty="0"/>
              <a:t>corso di lingua </a:t>
            </a:r>
            <a:r>
              <a:rPr lang="it-IT" b="1" dirty="0" smtClean="0"/>
              <a:t>e/o </a:t>
            </a:r>
            <a:r>
              <a:rPr lang="it-IT" b="1" dirty="0"/>
              <a:t>corsi online MOOC </a:t>
            </a:r>
            <a:r>
              <a:rPr lang="it-IT" dirty="0"/>
              <a:t>per</a:t>
            </a:r>
            <a:r>
              <a:rPr lang="it-IT" b="1" dirty="0"/>
              <a:t> 200 giovani</a:t>
            </a:r>
            <a:endParaRPr lang="it-IT" dirty="0"/>
          </a:p>
          <a:p>
            <a:pPr marL="285750" indent="-285750" fontAlgn="ctr">
              <a:buFont typeface="Arial" panose="020B0604020202020204" pitchFamily="34" charset="0"/>
              <a:buChar char="•"/>
            </a:pPr>
            <a:r>
              <a:rPr lang="it-IT" dirty="0"/>
              <a:t>Supporto per il </a:t>
            </a:r>
            <a:r>
              <a:rPr lang="it-IT" b="1" dirty="0"/>
              <a:t>riconoscimento di diplomi e qualifiche </a:t>
            </a:r>
            <a:r>
              <a:rPr lang="it-IT" dirty="0"/>
              <a:t>per </a:t>
            </a:r>
            <a:r>
              <a:rPr lang="it-IT" b="1" dirty="0"/>
              <a:t>200 giovani</a:t>
            </a:r>
            <a:endParaRPr lang="it-IT" dirty="0"/>
          </a:p>
          <a:p>
            <a:pPr marL="285750" indent="-285750" fontAlgn="ctr">
              <a:buFont typeface="Arial" panose="020B0604020202020204" pitchFamily="34" charset="0"/>
              <a:buChar char="•"/>
            </a:pPr>
            <a:r>
              <a:rPr lang="it-IT" dirty="0" smtClean="0"/>
              <a:t>Assegno supplementare </a:t>
            </a:r>
            <a:r>
              <a:rPr lang="it-IT" dirty="0"/>
              <a:t>per i giovani con </a:t>
            </a:r>
            <a:r>
              <a:rPr lang="it-IT" b="1" dirty="0"/>
              <a:t>bisogni  speciali per 200 giovani</a:t>
            </a:r>
          </a:p>
          <a:p>
            <a:pPr marL="285750" indent="-285750" fontAlgn="ctr">
              <a:buFont typeface="Arial" panose="020B0604020202020204" pitchFamily="34" charset="0"/>
              <a:buChar char="•"/>
            </a:pPr>
            <a:r>
              <a:rPr lang="it-IT" b="1" dirty="0" smtClean="0"/>
              <a:t>Integrazione</a:t>
            </a:r>
            <a:r>
              <a:rPr lang="it-IT" dirty="0" smtClean="0"/>
              <a:t> </a:t>
            </a:r>
            <a:r>
              <a:rPr lang="it-IT" dirty="0"/>
              <a:t>per </a:t>
            </a:r>
            <a:r>
              <a:rPr lang="it-IT" b="1" dirty="0"/>
              <a:t>200 tirocinanti</a:t>
            </a:r>
          </a:p>
          <a:p>
            <a:pPr marL="285750" indent="-285750" fontAlgn="ctr">
              <a:buFont typeface="Arial" panose="020B0604020202020204" pitchFamily="34" charset="0"/>
              <a:buChar char="•"/>
            </a:pPr>
            <a:r>
              <a:rPr lang="it-IT" dirty="0">
                <a:solidFill>
                  <a:srgbClr val="C00000"/>
                </a:solidFill>
              </a:rPr>
              <a:t>Contributo ai </a:t>
            </a:r>
            <a:r>
              <a:rPr lang="it-IT" b="1" dirty="0">
                <a:solidFill>
                  <a:srgbClr val="C00000"/>
                </a:solidFill>
              </a:rPr>
              <a:t>datori di lavoro </a:t>
            </a:r>
            <a:r>
              <a:rPr lang="it-IT" dirty="0">
                <a:solidFill>
                  <a:srgbClr val="C00000"/>
                </a:solidFill>
              </a:rPr>
              <a:t>per l’erogazione di </a:t>
            </a:r>
            <a:r>
              <a:rPr lang="it-IT" b="1" dirty="0">
                <a:solidFill>
                  <a:srgbClr val="C00000"/>
                </a:solidFill>
              </a:rPr>
              <a:t>programmi di integrazione </a:t>
            </a:r>
            <a:r>
              <a:rPr lang="it-IT" dirty="0">
                <a:solidFill>
                  <a:srgbClr val="C00000"/>
                </a:solidFill>
              </a:rPr>
              <a:t>per </a:t>
            </a:r>
            <a:r>
              <a:rPr lang="it-IT" b="1" dirty="0">
                <a:solidFill>
                  <a:srgbClr val="C00000"/>
                </a:solidFill>
              </a:rPr>
              <a:t>500 giovani </a:t>
            </a:r>
            <a:r>
              <a:rPr lang="it-IT" dirty="0">
                <a:solidFill>
                  <a:srgbClr val="C00000"/>
                </a:solidFill>
              </a:rPr>
              <a:t>neo-assunti</a:t>
            </a:r>
          </a:p>
        </p:txBody>
      </p:sp>
    </p:spTree>
    <p:extLst>
      <p:ext uri="{BB962C8B-B14F-4D97-AF65-F5344CB8AC3E}">
        <p14:creationId xmlns:p14="http://schemas.microsoft.com/office/powerpoint/2010/main" val="38681558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mtClean="0"/>
              <a:t>Budget disponibile per benefit finanziari </a:t>
            </a:r>
            <a:endParaRPr lang="it-IT" dirty="0"/>
          </a:p>
        </p:txBody>
      </p:sp>
      <p:sp>
        <p:nvSpPr>
          <p:cNvPr id="4" name="Segnaposto numero diapositiva 3"/>
          <p:cNvSpPr>
            <a:spLocks noGrp="1"/>
          </p:cNvSpPr>
          <p:nvPr>
            <p:ph type="sldNum" sz="quarter" idx="4294967295"/>
          </p:nvPr>
        </p:nvSpPr>
        <p:spPr>
          <a:xfrm>
            <a:off x="7010400" y="6492875"/>
            <a:ext cx="2133600" cy="365125"/>
          </a:xfrm>
          <a:prstGeom prst="rect">
            <a:avLst/>
          </a:prstGeom>
        </p:spPr>
        <p:txBody>
          <a:bodyPr/>
          <a:lstStyle/>
          <a:p>
            <a:fld id="{431E5DD6-E456-7D47-9BB2-78E8B913F309}" type="slidenum">
              <a:rPr lang="it-IT" smtClean="0"/>
              <a:pPr/>
              <a:t>12</a:t>
            </a:fld>
            <a:endParaRPr lang="it-IT"/>
          </a:p>
        </p:txBody>
      </p:sp>
      <p:sp>
        <p:nvSpPr>
          <p:cNvPr id="6" name="CasellaDiTesto 65"/>
          <p:cNvSpPr txBox="1">
            <a:spLocks noChangeArrowheads="1"/>
          </p:cNvSpPr>
          <p:nvPr/>
        </p:nvSpPr>
        <p:spPr bwMode="auto">
          <a:xfrm>
            <a:off x="611560" y="2708920"/>
            <a:ext cx="4949898" cy="1015663"/>
          </a:xfrm>
          <a:prstGeom prst="rect">
            <a:avLst/>
          </a:prstGeom>
          <a:noFill/>
          <a:ln>
            <a:solidFill>
              <a:srgbClr val="990099"/>
            </a:solidFill>
          </a:ln>
          <a:extLst/>
        </p:spPr>
        <p:txBody>
          <a:bodyPr wrap="squar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lgn="ctr">
              <a:buClr>
                <a:srgbClr val="0F5494"/>
              </a:buClr>
            </a:pPr>
            <a:r>
              <a:rPr lang="en-GB" sz="2800" dirty="0" err="1">
                <a:solidFill>
                  <a:srgbClr val="1A3A80"/>
                </a:solidFill>
                <a:latin typeface="Calibri"/>
                <a:ea typeface="MS PGothic" charset="0"/>
                <a:cs typeface="Calibri"/>
              </a:rPr>
              <a:t>Misure</a:t>
            </a:r>
            <a:r>
              <a:rPr lang="en-GB" sz="2800" dirty="0">
                <a:solidFill>
                  <a:srgbClr val="1A3A80"/>
                </a:solidFill>
                <a:latin typeface="Calibri"/>
                <a:ea typeface="MS PGothic" charset="0"/>
                <a:cs typeface="Calibri"/>
              </a:rPr>
              <a:t> per </a:t>
            </a:r>
            <a:r>
              <a:rPr lang="en-GB" sz="2800" dirty="0" err="1">
                <a:solidFill>
                  <a:srgbClr val="1A3A80"/>
                </a:solidFill>
                <a:latin typeface="Calibri"/>
                <a:ea typeface="MS PGothic" charset="0"/>
                <a:cs typeface="Calibri"/>
              </a:rPr>
              <a:t>i</a:t>
            </a:r>
            <a:r>
              <a:rPr lang="en-GB" sz="2800" dirty="0">
                <a:solidFill>
                  <a:srgbClr val="1A3A80"/>
                </a:solidFill>
                <a:latin typeface="Calibri"/>
                <a:ea typeface="MS PGothic" charset="0"/>
                <a:cs typeface="Calibri"/>
              </a:rPr>
              <a:t> </a:t>
            </a:r>
            <a:r>
              <a:rPr lang="en-GB" sz="2800" b="1" dirty="0" err="1">
                <a:solidFill>
                  <a:srgbClr val="1A3A80"/>
                </a:solidFill>
                <a:latin typeface="Calibri"/>
                <a:ea typeface="MS PGothic" charset="0"/>
                <a:cs typeface="Calibri"/>
              </a:rPr>
              <a:t>giovani</a:t>
            </a:r>
            <a:r>
              <a:rPr lang="en-GB" sz="2800" b="1" dirty="0">
                <a:solidFill>
                  <a:srgbClr val="1A3A80"/>
                </a:solidFill>
                <a:latin typeface="Calibri"/>
                <a:ea typeface="MS PGothic" charset="0"/>
                <a:cs typeface="Calibri"/>
              </a:rPr>
              <a:t>:</a:t>
            </a:r>
            <a:br>
              <a:rPr lang="en-GB" sz="2800" b="1" dirty="0">
                <a:solidFill>
                  <a:srgbClr val="1A3A80"/>
                </a:solidFill>
                <a:latin typeface="Calibri"/>
                <a:ea typeface="MS PGothic" charset="0"/>
                <a:cs typeface="Calibri"/>
              </a:rPr>
            </a:br>
            <a:r>
              <a:rPr lang="en-GB" sz="2800" b="1" dirty="0">
                <a:solidFill>
                  <a:srgbClr val="1A3A80"/>
                </a:solidFill>
                <a:latin typeface="Calibri"/>
                <a:ea typeface="MS PGothic" charset="0"/>
                <a:cs typeface="Calibri"/>
              </a:rPr>
              <a:t> </a:t>
            </a:r>
            <a:r>
              <a:rPr lang="en-GB" dirty="0">
                <a:solidFill>
                  <a:srgbClr val="1A3A80"/>
                </a:solidFill>
                <a:latin typeface="Calibri"/>
                <a:ea typeface="MS PGothic" charset="0"/>
                <a:cs typeface="Calibri"/>
              </a:rPr>
              <a:t>€ </a:t>
            </a:r>
            <a:r>
              <a:rPr lang="en-GB" b="1" dirty="0">
                <a:solidFill>
                  <a:srgbClr val="1A3A80"/>
                </a:solidFill>
                <a:latin typeface="Calibri"/>
                <a:ea typeface="MS PGothic" charset="0"/>
                <a:cs typeface="Calibri"/>
              </a:rPr>
              <a:t>3.160.000</a:t>
            </a:r>
            <a:endParaRPr lang="en-GB" sz="2800" b="1" dirty="0">
              <a:solidFill>
                <a:srgbClr val="000000"/>
              </a:solidFill>
              <a:latin typeface="Calibri"/>
              <a:ea typeface="MS PGothic" charset="0"/>
              <a:cs typeface="Calibri"/>
            </a:endParaRPr>
          </a:p>
        </p:txBody>
      </p:sp>
      <p:sp>
        <p:nvSpPr>
          <p:cNvPr id="7" name="CasellaDiTesto 65"/>
          <p:cNvSpPr txBox="1">
            <a:spLocks noChangeArrowheads="1"/>
          </p:cNvSpPr>
          <p:nvPr/>
        </p:nvSpPr>
        <p:spPr bwMode="auto">
          <a:xfrm>
            <a:off x="4788024" y="4149080"/>
            <a:ext cx="3337494" cy="1512168"/>
          </a:xfrm>
          <a:prstGeom prst="rect">
            <a:avLst/>
          </a:prstGeom>
          <a:noFill/>
          <a:ln>
            <a:solidFill>
              <a:srgbClr val="00CCFF"/>
            </a:solidFill>
          </a:ln>
          <a:extLst/>
        </p:spPr>
        <p:txBody>
          <a:bodyPr>
            <a:no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lgn="ctr">
              <a:buClr>
                <a:srgbClr val="0F5494"/>
              </a:buClr>
            </a:pPr>
            <a:r>
              <a:rPr lang="en-GB" sz="2800" dirty="0" err="1">
                <a:solidFill>
                  <a:srgbClr val="1A3A80"/>
                </a:solidFill>
                <a:latin typeface="Calibri"/>
                <a:ea typeface="MS PGothic" charset="0"/>
                <a:cs typeface="Calibri"/>
              </a:rPr>
              <a:t>Supporto</a:t>
            </a:r>
            <a:r>
              <a:rPr lang="en-GB" sz="2800" dirty="0">
                <a:solidFill>
                  <a:srgbClr val="1A3A80"/>
                </a:solidFill>
                <a:latin typeface="Calibri"/>
                <a:ea typeface="MS PGothic" charset="0"/>
                <a:cs typeface="Calibri"/>
              </a:rPr>
              <a:t> per le </a:t>
            </a:r>
            <a:r>
              <a:rPr lang="en-GB" sz="2800" b="1" dirty="0" err="1">
                <a:solidFill>
                  <a:srgbClr val="1A3A80"/>
                </a:solidFill>
                <a:latin typeface="Calibri"/>
                <a:ea typeface="MS PGothic" charset="0"/>
                <a:cs typeface="Calibri"/>
              </a:rPr>
              <a:t>imprese</a:t>
            </a:r>
            <a:r>
              <a:rPr lang="en-GB" sz="2800" dirty="0">
                <a:solidFill>
                  <a:srgbClr val="1A3A80"/>
                </a:solidFill>
                <a:latin typeface="Calibri"/>
                <a:ea typeface="MS PGothic" charset="0"/>
                <a:cs typeface="Calibri"/>
              </a:rPr>
              <a:t>:</a:t>
            </a:r>
            <a:r>
              <a:rPr lang="en-GB" sz="2800" b="1" dirty="0">
                <a:solidFill>
                  <a:srgbClr val="000000"/>
                </a:solidFill>
                <a:latin typeface="Calibri"/>
                <a:ea typeface="MS PGothic" charset="0"/>
                <a:cs typeface="Calibri"/>
              </a:rPr>
              <a:t/>
            </a:r>
            <a:br>
              <a:rPr lang="en-GB" sz="2800" b="1" dirty="0">
                <a:solidFill>
                  <a:srgbClr val="000000"/>
                </a:solidFill>
                <a:latin typeface="Calibri"/>
                <a:ea typeface="MS PGothic" charset="0"/>
                <a:cs typeface="Calibri"/>
              </a:rPr>
            </a:br>
            <a:r>
              <a:rPr lang="en-GB" dirty="0">
                <a:solidFill>
                  <a:srgbClr val="1A3A80"/>
                </a:solidFill>
                <a:latin typeface="Calibri"/>
                <a:ea typeface="MS PGothic" charset="0"/>
                <a:cs typeface="Calibri"/>
              </a:rPr>
              <a:t>€ </a:t>
            </a:r>
            <a:r>
              <a:rPr lang="en-GB" b="1" dirty="0">
                <a:solidFill>
                  <a:srgbClr val="1A3A80"/>
                </a:solidFill>
                <a:latin typeface="Calibri"/>
                <a:ea typeface="MS PGothic" charset="0"/>
                <a:cs typeface="Calibri"/>
              </a:rPr>
              <a:t>500.000</a:t>
            </a:r>
          </a:p>
        </p:txBody>
      </p:sp>
      <p:sp>
        <p:nvSpPr>
          <p:cNvPr id="10" name="Titolo 1"/>
          <p:cNvSpPr txBox="1">
            <a:spLocks/>
          </p:cNvSpPr>
          <p:nvPr/>
        </p:nvSpPr>
        <p:spPr>
          <a:xfrm>
            <a:off x="611560" y="1260158"/>
            <a:ext cx="6336704" cy="576064"/>
          </a:xfrm>
          <a:prstGeom prst="rect">
            <a:avLst/>
          </a:prstGeom>
        </p:spPr>
        <p:txBody>
          <a:bodyPr>
            <a:noAutofit/>
          </a:bodyPr>
          <a:lstStyle>
            <a:lvl1pPr algn="l" defTabSz="914400" rtl="0" eaLnBrk="1" latinLnBrk="0" hangingPunct="1">
              <a:spcBef>
                <a:spcPct val="0"/>
              </a:spcBef>
              <a:buNone/>
              <a:defRPr sz="3600" kern="1200">
                <a:solidFill>
                  <a:schemeClr val="bg1"/>
                </a:solidFill>
                <a:latin typeface="Arial Black" pitchFamily="34" charset="0"/>
                <a:ea typeface="+mj-ea"/>
                <a:cs typeface="Arial" pitchFamily="34" charset="0"/>
              </a:defRPr>
            </a:lvl1pPr>
          </a:lstStyle>
          <a:p>
            <a:r>
              <a:rPr lang="it-IT" sz="3200" dirty="0" smtClean="0">
                <a:solidFill>
                  <a:schemeClr val="accent1">
                    <a:lumMod val="75000"/>
                  </a:schemeClr>
                </a:solidFill>
              </a:rPr>
              <a:t>Budget a disposizione</a:t>
            </a:r>
            <a:endParaRPr lang="it-IT" sz="3200" dirty="0">
              <a:solidFill>
                <a:schemeClr val="accent1">
                  <a:lumMod val="75000"/>
                </a:schemeClr>
              </a:solidFill>
            </a:endParaRPr>
          </a:p>
        </p:txBody>
      </p:sp>
    </p:spTree>
    <p:extLst>
      <p:ext uri="{BB962C8B-B14F-4D97-AF65-F5344CB8AC3E}">
        <p14:creationId xmlns:p14="http://schemas.microsoft.com/office/powerpoint/2010/main" val="22543513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0375" y="1099238"/>
            <a:ext cx="6336704" cy="576064"/>
          </a:xfrm>
        </p:spPr>
        <p:txBody>
          <a:bodyPr>
            <a:normAutofit fontScale="90000"/>
          </a:bodyPr>
          <a:lstStyle/>
          <a:p>
            <a:r>
              <a:rPr lang="it-IT" dirty="0" smtClean="0">
                <a:solidFill>
                  <a:schemeClr val="accent1">
                    <a:lumMod val="75000"/>
                  </a:schemeClr>
                </a:solidFill>
              </a:rPr>
              <a:t>Accesso al Progetto</a:t>
            </a:r>
            <a:endParaRPr lang="it-IT" dirty="0">
              <a:solidFill>
                <a:schemeClr val="accent1">
                  <a:lumMod val="75000"/>
                </a:schemeClr>
              </a:solidFill>
            </a:endParaRPr>
          </a:p>
        </p:txBody>
      </p:sp>
      <p:sp>
        <p:nvSpPr>
          <p:cNvPr id="4" name="Segnaposto numero diapositiva 3"/>
          <p:cNvSpPr>
            <a:spLocks noGrp="1"/>
          </p:cNvSpPr>
          <p:nvPr>
            <p:ph type="sldNum" sz="quarter" idx="4294967295"/>
          </p:nvPr>
        </p:nvSpPr>
        <p:spPr>
          <a:xfrm>
            <a:off x="7010400" y="6492875"/>
            <a:ext cx="2133600" cy="365125"/>
          </a:xfrm>
          <a:prstGeom prst="rect">
            <a:avLst/>
          </a:prstGeom>
        </p:spPr>
        <p:txBody>
          <a:bodyPr/>
          <a:lstStyle/>
          <a:p>
            <a:fld id="{431E5DD6-E456-7D47-9BB2-78E8B913F309}" type="slidenum">
              <a:rPr lang="it-IT" smtClean="0"/>
              <a:pPr/>
              <a:t>13</a:t>
            </a:fld>
            <a:endParaRPr lang="it-IT"/>
          </a:p>
        </p:txBody>
      </p:sp>
      <p:sp>
        <p:nvSpPr>
          <p:cNvPr id="5" name="Segnaposto contenuto 4"/>
          <p:cNvSpPr>
            <a:spLocks noGrp="1"/>
          </p:cNvSpPr>
          <p:nvPr>
            <p:ph idx="4294967295"/>
          </p:nvPr>
        </p:nvSpPr>
        <p:spPr>
          <a:xfrm>
            <a:off x="4932040" y="2060575"/>
            <a:ext cx="3652837" cy="3754438"/>
          </a:xfrm>
          <a:prstGeom prst="rect">
            <a:avLst/>
          </a:prstGeom>
        </p:spPr>
        <p:txBody>
          <a:bodyPr/>
          <a:lstStyle/>
          <a:p>
            <a:pPr marL="0" indent="0" algn="ctr">
              <a:buNone/>
            </a:pPr>
            <a:r>
              <a:rPr lang="it-IT" sz="1600" smtClean="0"/>
              <a:t>Portale nazionale</a:t>
            </a:r>
          </a:p>
          <a:p>
            <a:pPr marL="0" indent="0" algn="ctr">
              <a:buNone/>
            </a:pPr>
            <a:r>
              <a:rPr lang="it-IT" sz="1600" b="1" smtClean="0">
                <a:solidFill>
                  <a:srgbClr val="034EA2"/>
                </a:solidFill>
              </a:rPr>
              <a:t>eusolidaritycorps.anpal.gov.it </a:t>
            </a:r>
          </a:p>
          <a:p>
            <a:pPr marL="0" indent="0" algn="ctr">
              <a:buNone/>
            </a:pPr>
            <a:r>
              <a:rPr lang="it-IT" smtClean="0"/>
              <a:t> </a:t>
            </a:r>
          </a:p>
          <a:p>
            <a:pPr marL="0" indent="0">
              <a:buNone/>
            </a:pPr>
            <a:endParaRPr lang="it-IT" dirty="0"/>
          </a:p>
        </p:txBody>
      </p:sp>
      <p:sp>
        <p:nvSpPr>
          <p:cNvPr id="10" name="Segnaposto contenuto 4"/>
          <p:cNvSpPr txBox="1">
            <a:spLocks/>
          </p:cNvSpPr>
          <p:nvPr/>
        </p:nvSpPr>
        <p:spPr>
          <a:xfrm>
            <a:off x="585217" y="2060849"/>
            <a:ext cx="3653790" cy="3754714"/>
          </a:xfrm>
          <a:prstGeom prst="rect">
            <a:avLst/>
          </a:prstGeom>
        </p:spPr>
        <p:txBody>
          <a:bodyPr vert="horz" lIns="91438" tIns="45719" rIns="91438" bIns="45719" rtlCol="0">
            <a:normAutofit/>
          </a:bodyPr>
          <a:lstStyle>
            <a:lvl1pPr marL="137160" indent="-137160" algn="l" defTabSz="685800" rtl="0" eaLnBrk="1" latinLnBrk="0" hangingPunct="1">
              <a:lnSpc>
                <a:spcPct val="90000"/>
              </a:lnSpc>
              <a:spcBef>
                <a:spcPts val="900"/>
              </a:spcBef>
              <a:buClr>
                <a:schemeClr val="accent1">
                  <a:lumMod val="75000"/>
                </a:schemeClr>
              </a:buClr>
              <a:buSzPct val="85000"/>
              <a:buFont typeface="Wingdings" pitchFamily="2" charset="2"/>
              <a:buChar char="§"/>
              <a:defRPr sz="1500" kern="1200">
                <a:solidFill>
                  <a:schemeClr val="tx1"/>
                </a:solidFill>
                <a:latin typeface="+mn-lt"/>
                <a:ea typeface="+mn-ea"/>
                <a:cs typeface="+mn-cs"/>
              </a:defRPr>
            </a:lvl1pPr>
            <a:lvl2pPr marL="342900" indent="-137160" algn="l" defTabSz="685800" rtl="0" eaLnBrk="1" latinLnBrk="0" hangingPunct="1">
              <a:lnSpc>
                <a:spcPct val="90000"/>
              </a:lnSpc>
              <a:spcBef>
                <a:spcPts val="300"/>
              </a:spcBef>
              <a:spcAft>
                <a:spcPts val="150"/>
              </a:spcAft>
              <a:buClr>
                <a:schemeClr val="accent1">
                  <a:lumMod val="75000"/>
                </a:schemeClr>
              </a:buClr>
              <a:buSzPct val="85000"/>
              <a:buFont typeface="Wingdings" pitchFamily="2" charset="2"/>
              <a:buChar char="§"/>
              <a:defRPr sz="1400" kern="1200">
                <a:solidFill>
                  <a:schemeClr val="tx1"/>
                </a:solidFill>
                <a:latin typeface="+mn-lt"/>
                <a:ea typeface="+mn-ea"/>
                <a:cs typeface="+mn-cs"/>
              </a:defRPr>
            </a:lvl2pPr>
            <a:lvl3pPr marL="548640" indent="-137160" algn="l" defTabSz="685800" rtl="0" eaLnBrk="1" latinLnBrk="0" hangingPunct="1">
              <a:lnSpc>
                <a:spcPct val="90000"/>
              </a:lnSpc>
              <a:spcBef>
                <a:spcPts val="300"/>
              </a:spcBef>
              <a:spcAft>
                <a:spcPts val="150"/>
              </a:spcAft>
              <a:buClr>
                <a:schemeClr val="accent1">
                  <a:lumMod val="75000"/>
                </a:schemeClr>
              </a:buClr>
              <a:buSzPct val="85000"/>
              <a:buFont typeface="Wingdings" pitchFamily="2" charset="2"/>
              <a:buChar char="§"/>
              <a:defRPr sz="1200" kern="1200">
                <a:solidFill>
                  <a:schemeClr val="tx1"/>
                </a:solidFill>
                <a:latin typeface="+mn-lt"/>
                <a:ea typeface="+mn-ea"/>
                <a:cs typeface="+mn-cs"/>
              </a:defRPr>
            </a:lvl3pPr>
            <a:lvl4pPr marL="754380" indent="-137160" algn="l" defTabSz="685800" rtl="0" eaLnBrk="1" latinLnBrk="0" hangingPunct="1">
              <a:lnSpc>
                <a:spcPct val="90000"/>
              </a:lnSpc>
              <a:spcBef>
                <a:spcPts val="300"/>
              </a:spcBef>
              <a:spcAft>
                <a:spcPts val="150"/>
              </a:spcAft>
              <a:buClr>
                <a:schemeClr val="accent1">
                  <a:lumMod val="75000"/>
                </a:schemeClr>
              </a:buClr>
              <a:buSzPct val="85000"/>
              <a:buFont typeface="Wingdings" pitchFamily="2" charset="2"/>
              <a:buChar char="§"/>
              <a:defRPr sz="1200" kern="1200">
                <a:solidFill>
                  <a:schemeClr val="tx1"/>
                </a:solidFill>
                <a:latin typeface="+mn-lt"/>
                <a:ea typeface="+mn-ea"/>
                <a:cs typeface="+mn-cs"/>
              </a:defRPr>
            </a:lvl4pPr>
            <a:lvl5pPr marL="960120" indent="-137160" algn="l" defTabSz="685800" rtl="0" eaLnBrk="1" latinLnBrk="0" hangingPunct="1">
              <a:lnSpc>
                <a:spcPct val="90000"/>
              </a:lnSpc>
              <a:spcBef>
                <a:spcPts val="300"/>
              </a:spcBef>
              <a:spcAft>
                <a:spcPts val="150"/>
              </a:spcAft>
              <a:buClr>
                <a:schemeClr val="accent1">
                  <a:lumMod val="75000"/>
                </a:schemeClr>
              </a:buClr>
              <a:buSzPct val="85000"/>
              <a:buFont typeface="Wingdings" pitchFamily="2" charset="2"/>
              <a:buChar char="§"/>
              <a:defRPr sz="1200" kern="1200">
                <a:solidFill>
                  <a:schemeClr val="tx1"/>
                </a:solidFill>
                <a:latin typeface="+mn-lt"/>
                <a:ea typeface="+mn-ea"/>
                <a:cs typeface="+mn-cs"/>
              </a:defRPr>
            </a:lvl5pPr>
            <a:lvl6pPr marL="1200000" indent="-171450" algn="l" defTabSz="685800" rtl="0" eaLnBrk="1" latinLnBrk="0" hangingPunct="1">
              <a:lnSpc>
                <a:spcPct val="90000"/>
              </a:lnSpc>
              <a:spcBef>
                <a:spcPts val="300"/>
              </a:spcBef>
              <a:spcAft>
                <a:spcPts val="150"/>
              </a:spcAft>
              <a:buClr>
                <a:schemeClr val="accent1">
                  <a:lumMod val="75000"/>
                </a:schemeClr>
              </a:buClr>
              <a:buSzPct val="85000"/>
              <a:buFont typeface="Wingdings" pitchFamily="2" charset="2"/>
              <a:buChar char="§"/>
              <a:defRPr sz="1200" kern="1200">
                <a:solidFill>
                  <a:schemeClr val="tx1"/>
                </a:solidFill>
                <a:latin typeface="+mn-lt"/>
                <a:ea typeface="+mn-ea"/>
                <a:cs typeface="+mn-cs"/>
              </a:defRPr>
            </a:lvl6pPr>
            <a:lvl7pPr marL="1425000" indent="-171450" algn="l" defTabSz="685800" rtl="0" eaLnBrk="1" latinLnBrk="0" hangingPunct="1">
              <a:lnSpc>
                <a:spcPct val="90000"/>
              </a:lnSpc>
              <a:spcBef>
                <a:spcPts val="300"/>
              </a:spcBef>
              <a:spcAft>
                <a:spcPts val="150"/>
              </a:spcAft>
              <a:buClr>
                <a:schemeClr val="accent1">
                  <a:lumMod val="75000"/>
                </a:schemeClr>
              </a:buClr>
              <a:buSzPct val="85000"/>
              <a:buFont typeface="Wingdings" pitchFamily="2" charset="2"/>
              <a:buChar char="§"/>
              <a:defRPr sz="1200" kern="1200">
                <a:solidFill>
                  <a:schemeClr val="tx1"/>
                </a:solidFill>
                <a:latin typeface="+mn-lt"/>
                <a:ea typeface="+mn-ea"/>
                <a:cs typeface="+mn-cs"/>
              </a:defRPr>
            </a:lvl7pPr>
            <a:lvl8pPr marL="1650000" indent="-171450" algn="l" defTabSz="685800" rtl="0" eaLnBrk="1" latinLnBrk="0" hangingPunct="1">
              <a:lnSpc>
                <a:spcPct val="90000"/>
              </a:lnSpc>
              <a:spcBef>
                <a:spcPts val="300"/>
              </a:spcBef>
              <a:spcAft>
                <a:spcPts val="150"/>
              </a:spcAft>
              <a:buClr>
                <a:schemeClr val="accent1">
                  <a:lumMod val="75000"/>
                </a:schemeClr>
              </a:buClr>
              <a:buSzPct val="85000"/>
              <a:buFont typeface="Wingdings" pitchFamily="2" charset="2"/>
              <a:buChar char="§"/>
              <a:defRPr sz="1200" kern="1200">
                <a:solidFill>
                  <a:schemeClr val="tx1"/>
                </a:solidFill>
                <a:latin typeface="+mn-lt"/>
                <a:ea typeface="+mn-ea"/>
                <a:cs typeface="+mn-cs"/>
              </a:defRPr>
            </a:lvl8pPr>
            <a:lvl9pPr marL="1875000" indent="-171450" algn="l" defTabSz="685800" rtl="0" eaLnBrk="1" latinLnBrk="0" hangingPunct="1">
              <a:lnSpc>
                <a:spcPct val="90000"/>
              </a:lnSpc>
              <a:spcBef>
                <a:spcPts val="300"/>
              </a:spcBef>
              <a:spcAft>
                <a:spcPts val="150"/>
              </a:spcAft>
              <a:buClr>
                <a:schemeClr val="accent1">
                  <a:lumMod val="75000"/>
                </a:schemeClr>
              </a:buClr>
              <a:buSzPct val="85000"/>
              <a:buFont typeface="Wingdings" pitchFamily="2" charset="2"/>
              <a:buChar char="§"/>
              <a:defRPr sz="1200" kern="1200">
                <a:solidFill>
                  <a:schemeClr val="tx1"/>
                </a:solidFill>
                <a:latin typeface="+mn-lt"/>
                <a:ea typeface="+mn-ea"/>
                <a:cs typeface="+mn-cs"/>
              </a:defRPr>
            </a:lvl9pPr>
          </a:lstStyle>
          <a:p>
            <a:pPr marL="0" indent="0" algn="ctr">
              <a:buNone/>
            </a:pPr>
            <a:r>
              <a:rPr lang="it-IT" dirty="0"/>
              <a:t>Portale europeo </a:t>
            </a:r>
          </a:p>
          <a:p>
            <a:pPr marL="0" indent="0" algn="ctr">
              <a:buNone/>
            </a:pPr>
            <a:r>
              <a:rPr lang="it-IT" b="1" dirty="0">
                <a:solidFill>
                  <a:srgbClr val="034EA2"/>
                </a:solidFill>
              </a:rPr>
              <a:t>europa.eu/</a:t>
            </a:r>
            <a:r>
              <a:rPr lang="it-IT" b="1" dirty="0" err="1">
                <a:solidFill>
                  <a:srgbClr val="034EA2"/>
                </a:solidFill>
              </a:rPr>
              <a:t>youth</a:t>
            </a:r>
            <a:r>
              <a:rPr lang="it-IT" b="1" dirty="0">
                <a:solidFill>
                  <a:srgbClr val="034EA2"/>
                </a:solidFill>
              </a:rPr>
              <a:t>/</a:t>
            </a:r>
            <a:r>
              <a:rPr lang="it-IT" b="1" dirty="0" err="1">
                <a:solidFill>
                  <a:srgbClr val="034EA2"/>
                </a:solidFill>
              </a:rPr>
              <a:t>solidarity</a:t>
            </a:r>
            <a:endParaRPr lang="it-IT" b="1" dirty="0">
              <a:solidFill>
                <a:srgbClr val="034EA2"/>
              </a:solidFill>
            </a:endParaRPr>
          </a:p>
        </p:txBody>
      </p:sp>
      <p:pic>
        <p:nvPicPr>
          <p:cNvPr id="1029" name="Picture 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6492" t="5498" r="26791" b="6408"/>
          <a:stretch/>
        </p:blipFill>
        <p:spPr bwMode="auto">
          <a:xfrm>
            <a:off x="1179749" y="2821938"/>
            <a:ext cx="2587034" cy="326690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itolo 1"/>
          <p:cNvSpPr txBox="1">
            <a:spLocks/>
          </p:cNvSpPr>
          <p:nvPr/>
        </p:nvSpPr>
        <p:spPr>
          <a:xfrm>
            <a:off x="1547664" y="1624726"/>
            <a:ext cx="2809076" cy="568833"/>
          </a:xfrm>
          <a:prstGeom prst="rect">
            <a:avLst/>
          </a:prstGeom>
        </p:spPr>
        <p:txBody>
          <a:bodyPr>
            <a:normAutofit/>
          </a:bodyPr>
          <a:lstStyle>
            <a:lvl1pPr algn="l" defTabSz="914400" rtl="0" eaLnBrk="1" latinLnBrk="0" hangingPunct="1">
              <a:spcBef>
                <a:spcPct val="0"/>
              </a:spcBef>
              <a:buNone/>
              <a:defRPr sz="2800" kern="1200">
                <a:solidFill>
                  <a:srgbClr val="034EA2"/>
                </a:solidFill>
                <a:latin typeface="Arial Black" pitchFamily="34" charset="0"/>
                <a:ea typeface="+mj-ea"/>
                <a:cs typeface="+mj-cs"/>
              </a:defRPr>
            </a:lvl1pPr>
          </a:lstStyle>
          <a:p>
            <a:r>
              <a:rPr lang="it-IT" sz="2400" b="1" dirty="0">
                <a:solidFill>
                  <a:srgbClr val="990099"/>
                </a:solidFill>
              </a:rPr>
              <a:t>Giovani</a:t>
            </a:r>
          </a:p>
        </p:txBody>
      </p:sp>
      <p:sp>
        <p:nvSpPr>
          <p:cNvPr id="12" name="Titolo 1"/>
          <p:cNvSpPr txBox="1">
            <a:spLocks/>
          </p:cNvSpPr>
          <p:nvPr/>
        </p:nvSpPr>
        <p:spPr>
          <a:xfrm>
            <a:off x="5453037" y="1624726"/>
            <a:ext cx="2900188" cy="568833"/>
          </a:xfrm>
          <a:prstGeom prst="rect">
            <a:avLst/>
          </a:prstGeom>
        </p:spPr>
        <p:txBody>
          <a:bodyPr vert="horz" lIns="91436" tIns="45718" rIns="91436" bIns="45718" rtlCol="0" anchor="ctr">
            <a:normAutofit/>
          </a:bodyPr>
          <a:lstStyle>
            <a:lvl1pPr algn="l" defTabSz="914400" rtl="0" eaLnBrk="1" latinLnBrk="0" hangingPunct="1">
              <a:lnSpc>
                <a:spcPct val="90000"/>
              </a:lnSpc>
              <a:spcBef>
                <a:spcPct val="0"/>
              </a:spcBef>
              <a:buNone/>
              <a:defRPr sz="5400" kern="1200" cap="all" baseline="0">
                <a:blipFill>
                  <a:blip r:embed="rId4">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it-IT" sz="2400" b="1" cap="none" dirty="0">
                <a:solidFill>
                  <a:srgbClr val="00CCFF"/>
                </a:solidFill>
                <a:latin typeface="Arial Black" pitchFamily="34" charset="0"/>
              </a:rPr>
              <a:t>Datori di lavoro</a:t>
            </a:r>
          </a:p>
        </p:txBody>
      </p:sp>
      <p:sp>
        <p:nvSpPr>
          <p:cNvPr id="8" name="Freccia a destra 7"/>
          <p:cNvSpPr/>
          <p:nvPr/>
        </p:nvSpPr>
        <p:spPr>
          <a:xfrm>
            <a:off x="4214325" y="2276872"/>
            <a:ext cx="549097" cy="36004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AutoShape 2" descr="https://webmail.lavoro.gov.it/owa/service.svc/s/GetFileAttachment?id=AAMkADczM2JjYWMxLTI0ZjEtNDQ1My1iOTAyLTY4ZjgyN2Q2MWFlZQBGAAAAAAAIaZZ%2FTmuoQqKpV8gfoP4oBwA%2FxknhxoWRTYFKOHL%2BlSDLAAAAvisaAACXKzQnhcGTSqLWT21dhYVCAAKFkMLyAAABEgAQAHD9rNytYfROj1b%2B58Ffqjw%3D&amp;X-OWA-CANARY=R3d0QoV7BkivoR91hDjXz8Cp8dEMt9QIaFKS43q78pTc8jZPUtA7EcHqTne5NJQ2HFMtryXw69U."/>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7"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7484" t="9026" r="19574" b="8162"/>
          <a:stretch/>
        </p:blipFill>
        <p:spPr bwMode="auto">
          <a:xfrm>
            <a:off x="5331950" y="2996952"/>
            <a:ext cx="3142361" cy="258397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504621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a:xfrm>
            <a:off x="467544" y="1268760"/>
            <a:ext cx="8352928" cy="576064"/>
          </a:xfrm>
        </p:spPr>
        <p:txBody>
          <a:bodyPr/>
          <a:lstStyle/>
          <a:p>
            <a:r>
              <a:rPr lang="it-IT" sz="3200" dirty="0" smtClean="0">
                <a:solidFill>
                  <a:schemeClr val="accent1">
                    <a:lumMod val="75000"/>
                  </a:schemeClr>
                </a:solidFill>
              </a:rPr>
              <a:t>Gli </a:t>
            </a:r>
            <a:r>
              <a:rPr lang="it-IT" sz="3200" dirty="0" err="1" smtClean="0">
                <a:solidFill>
                  <a:schemeClr val="accent1">
                    <a:lumMod val="75000"/>
                  </a:schemeClr>
                </a:solidFill>
              </a:rPr>
              <a:t>step</a:t>
            </a:r>
            <a:r>
              <a:rPr lang="it-IT" sz="3200" dirty="0" smtClean="0">
                <a:solidFill>
                  <a:schemeClr val="accent1">
                    <a:lumMod val="75000"/>
                  </a:schemeClr>
                </a:solidFill>
              </a:rPr>
              <a:t> per i giovani …</a:t>
            </a:r>
            <a:endParaRPr lang="it-IT" sz="3200" dirty="0">
              <a:solidFill>
                <a:schemeClr val="accent1">
                  <a:lumMod val="75000"/>
                </a:schemeClr>
              </a:solidFill>
            </a:endParaRPr>
          </a:p>
        </p:txBody>
      </p:sp>
      <p:sp>
        <p:nvSpPr>
          <p:cNvPr id="4" name="Segnaposto numero diapositiva 3"/>
          <p:cNvSpPr>
            <a:spLocks noGrp="1"/>
          </p:cNvSpPr>
          <p:nvPr>
            <p:ph type="sldNum" sz="quarter" idx="4294967295"/>
          </p:nvPr>
        </p:nvSpPr>
        <p:spPr>
          <a:xfrm>
            <a:off x="7010400" y="6492875"/>
            <a:ext cx="2133600" cy="365125"/>
          </a:xfrm>
          <a:prstGeom prst="rect">
            <a:avLst/>
          </a:prstGeom>
        </p:spPr>
        <p:txBody>
          <a:bodyPr/>
          <a:lstStyle/>
          <a:p>
            <a:fld id="{9960EFF3-4749-4E07-85D2-F619CF7B46B8}" type="slidenum">
              <a:rPr lang="it-IT" smtClean="0"/>
              <a:pPr/>
              <a:t>14</a:t>
            </a:fld>
            <a:endParaRPr lang="it-IT"/>
          </a:p>
        </p:txBody>
      </p:sp>
      <p:sp>
        <p:nvSpPr>
          <p:cNvPr id="3" name="Segnaposto contenuto 2"/>
          <p:cNvSpPr>
            <a:spLocks noGrp="1"/>
          </p:cNvSpPr>
          <p:nvPr>
            <p:ph sz="half" idx="4294967295"/>
          </p:nvPr>
        </p:nvSpPr>
        <p:spPr>
          <a:xfrm>
            <a:off x="395536" y="2133376"/>
            <a:ext cx="8229600" cy="3239840"/>
          </a:xfrm>
          <a:prstGeom prst="rect">
            <a:avLst/>
          </a:prstGeom>
        </p:spPr>
        <p:txBody>
          <a:bodyPr/>
          <a:lstStyle/>
          <a:p>
            <a:pPr marL="531813" indent="0">
              <a:spcBef>
                <a:spcPts val="1800"/>
              </a:spcBef>
              <a:buNone/>
            </a:pPr>
            <a:r>
              <a:rPr lang="it-IT" sz="2800" dirty="0" smtClean="0"/>
              <a:t>registrazione a </a:t>
            </a:r>
            <a:r>
              <a:rPr lang="it-IT" sz="2800" b="1" dirty="0">
                <a:solidFill>
                  <a:srgbClr val="034EA2"/>
                </a:solidFill>
              </a:rPr>
              <a:t>europa.eu/</a:t>
            </a:r>
            <a:r>
              <a:rPr lang="it-IT" sz="2800" b="1" dirty="0" err="1">
                <a:solidFill>
                  <a:srgbClr val="034EA2"/>
                </a:solidFill>
              </a:rPr>
              <a:t>youth</a:t>
            </a:r>
            <a:r>
              <a:rPr lang="it-IT" sz="2800" b="1" dirty="0">
                <a:solidFill>
                  <a:srgbClr val="034EA2"/>
                </a:solidFill>
              </a:rPr>
              <a:t>/</a:t>
            </a:r>
            <a:r>
              <a:rPr lang="it-IT" sz="2800" b="1" dirty="0" err="1">
                <a:solidFill>
                  <a:srgbClr val="034EA2"/>
                </a:solidFill>
              </a:rPr>
              <a:t>solidarity</a:t>
            </a:r>
            <a:endParaRPr lang="it-IT" sz="2800" b="1" dirty="0">
              <a:solidFill>
                <a:srgbClr val="034EA2"/>
              </a:solidFill>
            </a:endParaRPr>
          </a:p>
          <a:p>
            <a:pPr marL="531813" indent="0">
              <a:spcBef>
                <a:spcPts val="1800"/>
              </a:spcBef>
              <a:buNone/>
            </a:pPr>
            <a:r>
              <a:rPr lang="it-IT" sz="2800" dirty="0" smtClean="0"/>
              <a:t>richiesta contatto da parte di un </a:t>
            </a:r>
            <a:r>
              <a:rPr lang="it-IT" sz="2800" dirty="0" err="1" smtClean="0"/>
              <a:t>Adviser</a:t>
            </a:r>
            <a:r>
              <a:rPr lang="it-IT" sz="2800" dirty="0" smtClean="0"/>
              <a:t> (tramite sistema PASS-UE)</a:t>
            </a:r>
          </a:p>
          <a:p>
            <a:pPr marL="531813" indent="0">
              <a:spcBef>
                <a:spcPts val="1800"/>
              </a:spcBef>
              <a:buNone/>
            </a:pPr>
            <a:r>
              <a:rPr lang="it-IT" sz="2800" dirty="0" smtClean="0"/>
              <a:t>supporto per colloquio/</a:t>
            </a:r>
            <a:r>
              <a:rPr lang="it-IT" sz="2800" dirty="0" err="1" smtClean="0"/>
              <a:t>matching</a:t>
            </a:r>
            <a:r>
              <a:rPr lang="it-IT" sz="2800" dirty="0" smtClean="0"/>
              <a:t>/</a:t>
            </a:r>
            <a:r>
              <a:rPr lang="it-IT" sz="2800" dirty="0" err="1" smtClean="0"/>
              <a:t>placement</a:t>
            </a:r>
            <a:r>
              <a:rPr lang="it-IT" sz="2800" dirty="0" smtClean="0"/>
              <a:t>/post </a:t>
            </a:r>
            <a:r>
              <a:rPr lang="it-IT" sz="2800" dirty="0" err="1" smtClean="0"/>
              <a:t>placement</a:t>
            </a:r>
            <a:r>
              <a:rPr lang="it-IT" sz="2800" dirty="0" smtClean="0"/>
              <a:t> </a:t>
            </a:r>
            <a:endParaRPr lang="it-IT" sz="2800" dirty="0"/>
          </a:p>
          <a:p>
            <a:pPr marL="531813" indent="0">
              <a:spcBef>
                <a:spcPts val="1800"/>
              </a:spcBef>
              <a:buNone/>
            </a:pPr>
            <a:r>
              <a:rPr lang="it-IT" sz="2800" dirty="0" smtClean="0"/>
              <a:t>definizione esigenze/supporto per richiesta benefits adeguati</a:t>
            </a:r>
          </a:p>
          <a:p>
            <a:pPr marL="444500" indent="-357188">
              <a:spcBef>
                <a:spcPts val="1800"/>
              </a:spcBef>
              <a:buNone/>
            </a:pPr>
            <a:endParaRPr lang="it-IT" sz="2800" dirty="0"/>
          </a:p>
          <a:p>
            <a:pPr>
              <a:spcBef>
                <a:spcPts val="1800"/>
              </a:spcBef>
            </a:pPr>
            <a:endParaRPr lang="it-IT" sz="4000" dirty="0"/>
          </a:p>
        </p:txBody>
      </p:sp>
      <p:sp>
        <p:nvSpPr>
          <p:cNvPr id="2" name="Freccia a destra 1"/>
          <p:cNvSpPr/>
          <p:nvPr/>
        </p:nvSpPr>
        <p:spPr>
          <a:xfrm>
            <a:off x="554380" y="2276872"/>
            <a:ext cx="28803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Freccia a destra 5"/>
          <p:cNvSpPr/>
          <p:nvPr/>
        </p:nvSpPr>
        <p:spPr>
          <a:xfrm rot="5400000">
            <a:off x="547936" y="2996952"/>
            <a:ext cx="28803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Freccia a destra 6"/>
          <p:cNvSpPr/>
          <p:nvPr/>
        </p:nvSpPr>
        <p:spPr>
          <a:xfrm rot="5400000">
            <a:off x="562385" y="4149080"/>
            <a:ext cx="28803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Freccia a destra 8"/>
          <p:cNvSpPr/>
          <p:nvPr/>
        </p:nvSpPr>
        <p:spPr>
          <a:xfrm>
            <a:off x="539552" y="5085184"/>
            <a:ext cx="28803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6661558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a:xfrm>
            <a:off x="467544" y="1268760"/>
            <a:ext cx="8352928" cy="576064"/>
          </a:xfrm>
        </p:spPr>
        <p:txBody>
          <a:bodyPr/>
          <a:lstStyle/>
          <a:p>
            <a:r>
              <a:rPr lang="it-IT" sz="3200" dirty="0" smtClean="0">
                <a:solidFill>
                  <a:schemeClr val="accent1">
                    <a:lumMod val="75000"/>
                  </a:schemeClr>
                </a:solidFill>
              </a:rPr>
              <a:t>Gli </a:t>
            </a:r>
            <a:r>
              <a:rPr lang="it-IT" sz="3200" dirty="0" err="1" smtClean="0">
                <a:solidFill>
                  <a:schemeClr val="accent1">
                    <a:lumMod val="75000"/>
                  </a:schemeClr>
                </a:solidFill>
              </a:rPr>
              <a:t>step</a:t>
            </a:r>
            <a:r>
              <a:rPr lang="it-IT" sz="3200" dirty="0" smtClean="0">
                <a:solidFill>
                  <a:schemeClr val="accent1">
                    <a:lumMod val="75000"/>
                  </a:schemeClr>
                </a:solidFill>
              </a:rPr>
              <a:t> per i datori di lavoro …</a:t>
            </a:r>
            <a:endParaRPr lang="it-IT" sz="3200" dirty="0">
              <a:solidFill>
                <a:schemeClr val="accent1">
                  <a:lumMod val="75000"/>
                </a:schemeClr>
              </a:solidFill>
            </a:endParaRPr>
          </a:p>
        </p:txBody>
      </p:sp>
      <p:sp>
        <p:nvSpPr>
          <p:cNvPr id="4" name="Segnaposto numero diapositiva 3"/>
          <p:cNvSpPr>
            <a:spLocks noGrp="1"/>
          </p:cNvSpPr>
          <p:nvPr>
            <p:ph type="sldNum" sz="quarter" idx="4294967295"/>
          </p:nvPr>
        </p:nvSpPr>
        <p:spPr>
          <a:xfrm>
            <a:off x="7010400" y="6492875"/>
            <a:ext cx="2133600" cy="365125"/>
          </a:xfrm>
          <a:prstGeom prst="rect">
            <a:avLst/>
          </a:prstGeom>
        </p:spPr>
        <p:txBody>
          <a:bodyPr/>
          <a:lstStyle/>
          <a:p>
            <a:fld id="{9960EFF3-4749-4E07-85D2-F619CF7B46B8}" type="slidenum">
              <a:rPr lang="it-IT" smtClean="0"/>
              <a:pPr/>
              <a:t>15</a:t>
            </a:fld>
            <a:endParaRPr lang="it-IT"/>
          </a:p>
        </p:txBody>
      </p:sp>
      <p:sp>
        <p:nvSpPr>
          <p:cNvPr id="3" name="Segnaposto contenuto 2"/>
          <p:cNvSpPr>
            <a:spLocks noGrp="1"/>
          </p:cNvSpPr>
          <p:nvPr>
            <p:ph sz="half" idx="4294967295"/>
          </p:nvPr>
        </p:nvSpPr>
        <p:spPr>
          <a:xfrm>
            <a:off x="395536" y="1988840"/>
            <a:ext cx="8352928" cy="3239840"/>
          </a:xfrm>
          <a:prstGeom prst="rect">
            <a:avLst/>
          </a:prstGeom>
        </p:spPr>
        <p:txBody>
          <a:bodyPr/>
          <a:lstStyle/>
          <a:p>
            <a:pPr marL="531813" indent="0">
              <a:spcBef>
                <a:spcPts val="1800"/>
              </a:spcBef>
              <a:buNone/>
            </a:pPr>
            <a:r>
              <a:rPr lang="it-IT" sz="2800" dirty="0" smtClean="0"/>
              <a:t>registrazione a </a:t>
            </a:r>
            <a:r>
              <a:rPr lang="it-IT" sz="2800" b="1" dirty="0">
                <a:solidFill>
                  <a:srgbClr val="034EA2"/>
                </a:solidFill>
              </a:rPr>
              <a:t>eusolidaritycorps.anpal.gov.it</a:t>
            </a:r>
            <a:r>
              <a:rPr lang="it-IT" sz="2800" dirty="0" smtClean="0"/>
              <a:t> </a:t>
            </a:r>
            <a:endParaRPr lang="it-IT" sz="2800" dirty="0"/>
          </a:p>
          <a:p>
            <a:pPr marL="531813" indent="0">
              <a:spcBef>
                <a:spcPts val="1800"/>
              </a:spcBef>
              <a:buNone/>
            </a:pPr>
            <a:r>
              <a:rPr lang="it-IT" sz="2800" dirty="0" smtClean="0"/>
              <a:t>contatto da parte di un </a:t>
            </a:r>
            <a:r>
              <a:rPr lang="it-IT" sz="2800" dirty="0" err="1" smtClean="0"/>
              <a:t>Adviser</a:t>
            </a:r>
            <a:r>
              <a:rPr lang="it-IT" sz="2800" dirty="0" smtClean="0"/>
              <a:t> (</a:t>
            </a:r>
            <a:r>
              <a:rPr lang="it-IT" sz="2800" dirty="0" err="1" smtClean="0"/>
              <a:t>one-to-one</a:t>
            </a:r>
            <a:r>
              <a:rPr lang="it-IT" sz="2800" dirty="0" smtClean="0"/>
              <a:t>)</a:t>
            </a:r>
          </a:p>
          <a:p>
            <a:pPr marL="531813" indent="0">
              <a:spcBef>
                <a:spcPts val="1800"/>
              </a:spcBef>
              <a:buNone/>
            </a:pPr>
            <a:r>
              <a:rPr lang="it-IT" sz="2800" dirty="0" smtClean="0"/>
              <a:t>supporto per definizione </a:t>
            </a:r>
            <a:r>
              <a:rPr lang="it-IT" sz="2800" dirty="0" smtClean="0"/>
              <a:t>esigenze/offerte </a:t>
            </a:r>
            <a:r>
              <a:rPr lang="it-IT" sz="2800" dirty="0" smtClean="0"/>
              <a:t>di lavoro</a:t>
            </a:r>
          </a:p>
          <a:p>
            <a:pPr marL="531813" indent="0">
              <a:spcBef>
                <a:spcPts val="1800"/>
              </a:spcBef>
              <a:buNone/>
            </a:pPr>
            <a:r>
              <a:rPr lang="it-IT" sz="2800" dirty="0" smtClean="0"/>
              <a:t>supporto per selezione/</a:t>
            </a:r>
            <a:r>
              <a:rPr lang="it-IT" sz="2800" dirty="0" err="1" smtClean="0"/>
              <a:t>matching</a:t>
            </a:r>
            <a:r>
              <a:rPr lang="it-IT" sz="2800" dirty="0" smtClean="0"/>
              <a:t>/</a:t>
            </a:r>
            <a:r>
              <a:rPr lang="it-IT" sz="2800" dirty="0" err="1" smtClean="0"/>
              <a:t>placement</a:t>
            </a:r>
            <a:r>
              <a:rPr lang="it-IT" sz="2800" dirty="0" smtClean="0"/>
              <a:t>/post </a:t>
            </a:r>
            <a:r>
              <a:rPr lang="it-IT" sz="2800" dirty="0" err="1" smtClean="0"/>
              <a:t>placement</a:t>
            </a:r>
            <a:endParaRPr lang="it-IT" sz="2800" dirty="0"/>
          </a:p>
          <a:p>
            <a:pPr marL="531813" indent="0">
              <a:spcBef>
                <a:spcPts val="1800"/>
              </a:spcBef>
              <a:buNone/>
            </a:pPr>
            <a:r>
              <a:rPr lang="it-IT" sz="2800" dirty="0" smtClean="0"/>
              <a:t>eventuale richiesta benefit (</a:t>
            </a:r>
            <a:r>
              <a:rPr lang="it-IT" sz="2800" dirty="0" err="1" smtClean="0"/>
              <a:t>progr</a:t>
            </a:r>
            <a:r>
              <a:rPr lang="it-IT" sz="2800" dirty="0" smtClean="0"/>
              <a:t>. </a:t>
            </a:r>
            <a:r>
              <a:rPr lang="it-IT" sz="2800" dirty="0"/>
              <a:t>i</a:t>
            </a:r>
            <a:r>
              <a:rPr lang="it-IT" sz="2800" dirty="0" smtClean="0"/>
              <a:t>ntegrazione)</a:t>
            </a:r>
            <a:endParaRPr lang="it-IT" sz="2800" dirty="0"/>
          </a:p>
          <a:p>
            <a:pPr marL="444500" indent="-357188">
              <a:spcBef>
                <a:spcPts val="1800"/>
              </a:spcBef>
              <a:buNone/>
            </a:pPr>
            <a:endParaRPr lang="it-IT" sz="2800" dirty="0" smtClean="0"/>
          </a:p>
          <a:p>
            <a:pPr marL="444500" indent="-357188">
              <a:spcBef>
                <a:spcPts val="1800"/>
              </a:spcBef>
              <a:buNone/>
            </a:pPr>
            <a:endParaRPr lang="it-IT" sz="2800" dirty="0"/>
          </a:p>
          <a:p>
            <a:pPr>
              <a:spcBef>
                <a:spcPts val="1800"/>
              </a:spcBef>
            </a:pPr>
            <a:endParaRPr lang="it-IT" sz="4000" dirty="0"/>
          </a:p>
        </p:txBody>
      </p:sp>
      <p:sp>
        <p:nvSpPr>
          <p:cNvPr id="2" name="Freccia a destra 1"/>
          <p:cNvSpPr/>
          <p:nvPr/>
        </p:nvSpPr>
        <p:spPr>
          <a:xfrm>
            <a:off x="553622" y="2132856"/>
            <a:ext cx="28803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Freccia a destra 5"/>
          <p:cNvSpPr/>
          <p:nvPr/>
        </p:nvSpPr>
        <p:spPr>
          <a:xfrm rot="5400000">
            <a:off x="539173" y="2852936"/>
            <a:ext cx="28803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Freccia a destra 6"/>
          <p:cNvSpPr/>
          <p:nvPr/>
        </p:nvSpPr>
        <p:spPr>
          <a:xfrm rot="5400000">
            <a:off x="539173" y="3501008"/>
            <a:ext cx="28803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Freccia a destra 7"/>
          <p:cNvSpPr/>
          <p:nvPr/>
        </p:nvSpPr>
        <p:spPr>
          <a:xfrm rot="5400000">
            <a:off x="553622" y="4611442"/>
            <a:ext cx="28803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Freccia a destra 8"/>
          <p:cNvSpPr/>
          <p:nvPr/>
        </p:nvSpPr>
        <p:spPr>
          <a:xfrm>
            <a:off x="553622" y="5589240"/>
            <a:ext cx="28803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6927511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a:xfrm>
            <a:off x="467544" y="1268760"/>
            <a:ext cx="8352928" cy="576064"/>
          </a:xfrm>
        </p:spPr>
        <p:txBody>
          <a:bodyPr/>
          <a:lstStyle/>
          <a:p>
            <a:r>
              <a:rPr lang="it-IT" sz="3200" dirty="0" smtClean="0">
                <a:solidFill>
                  <a:schemeClr val="accent1">
                    <a:lumMod val="75000"/>
                  </a:schemeClr>
                </a:solidFill>
              </a:rPr>
              <a:t>Valore aggiunto per i datori di lavoro</a:t>
            </a:r>
            <a:endParaRPr lang="it-IT" sz="3200" dirty="0">
              <a:solidFill>
                <a:schemeClr val="accent1">
                  <a:lumMod val="75000"/>
                </a:schemeClr>
              </a:solidFill>
            </a:endParaRPr>
          </a:p>
        </p:txBody>
      </p:sp>
      <p:sp>
        <p:nvSpPr>
          <p:cNvPr id="4" name="Segnaposto numero diapositiva 3"/>
          <p:cNvSpPr>
            <a:spLocks noGrp="1"/>
          </p:cNvSpPr>
          <p:nvPr>
            <p:ph type="sldNum" sz="quarter" idx="4294967295"/>
          </p:nvPr>
        </p:nvSpPr>
        <p:spPr>
          <a:xfrm>
            <a:off x="7010400" y="6492875"/>
            <a:ext cx="2133600" cy="365125"/>
          </a:xfrm>
          <a:prstGeom prst="rect">
            <a:avLst/>
          </a:prstGeom>
        </p:spPr>
        <p:txBody>
          <a:bodyPr/>
          <a:lstStyle/>
          <a:p>
            <a:fld id="{9960EFF3-4749-4E07-85D2-F619CF7B46B8}" type="slidenum">
              <a:rPr lang="it-IT" smtClean="0"/>
              <a:pPr/>
              <a:t>16</a:t>
            </a:fld>
            <a:endParaRPr lang="it-IT"/>
          </a:p>
        </p:txBody>
      </p:sp>
      <p:sp>
        <p:nvSpPr>
          <p:cNvPr id="3" name="Segnaposto contenuto 2"/>
          <p:cNvSpPr>
            <a:spLocks noGrp="1"/>
          </p:cNvSpPr>
          <p:nvPr>
            <p:ph sz="half" idx="4294967295"/>
          </p:nvPr>
        </p:nvSpPr>
        <p:spPr>
          <a:xfrm>
            <a:off x="395536" y="1916832"/>
            <a:ext cx="8229600" cy="3743896"/>
          </a:xfrm>
          <a:prstGeom prst="rect">
            <a:avLst/>
          </a:prstGeom>
        </p:spPr>
        <p:txBody>
          <a:bodyPr/>
          <a:lstStyle/>
          <a:p>
            <a:pPr marL="444500" indent="-357188">
              <a:spcBef>
                <a:spcPts val="1800"/>
              </a:spcBef>
              <a:buNone/>
            </a:pPr>
            <a:r>
              <a:rPr lang="it-IT" sz="3600" b="1" dirty="0" smtClean="0">
                <a:solidFill>
                  <a:schemeClr val="accent1">
                    <a:lumMod val="75000"/>
                  </a:schemeClr>
                </a:solidFill>
                <a:latin typeface="Gill Sans Ultra Bold" panose="020B0A02020104020203" pitchFamily="34" charset="0"/>
              </a:rPr>
              <a:t>!</a:t>
            </a:r>
            <a:r>
              <a:rPr lang="it-IT" b="1" dirty="0" smtClean="0">
                <a:solidFill>
                  <a:schemeClr val="accent1">
                    <a:lumMod val="75000"/>
                  </a:schemeClr>
                </a:solidFill>
                <a:latin typeface="Gill Sans Ultra Bold" panose="020B0A02020104020203" pitchFamily="34" charset="0"/>
              </a:rPr>
              <a:t> </a:t>
            </a:r>
            <a:r>
              <a:rPr lang="it-IT" b="1" dirty="0" smtClean="0">
                <a:solidFill>
                  <a:srgbClr val="034EA2"/>
                </a:solidFill>
                <a:latin typeface="Gill Sans Ultra Bold" panose="020B0A02020104020203" pitchFamily="34" charset="0"/>
              </a:rPr>
              <a:t>	</a:t>
            </a:r>
            <a:r>
              <a:rPr lang="it-IT" dirty="0"/>
              <a:t>Dimensione </a:t>
            </a:r>
            <a:r>
              <a:rPr lang="it-IT" dirty="0" smtClean="0"/>
              <a:t>europea del proprio </a:t>
            </a:r>
            <a:r>
              <a:rPr lang="it-IT" i="1" dirty="0" smtClean="0"/>
              <a:t>business</a:t>
            </a:r>
            <a:endParaRPr lang="it-IT" i="1" dirty="0"/>
          </a:p>
          <a:p>
            <a:pPr marL="444500" indent="-357188">
              <a:spcBef>
                <a:spcPts val="1800"/>
              </a:spcBef>
              <a:buNone/>
            </a:pPr>
            <a:r>
              <a:rPr lang="it-IT" sz="3600" b="1" dirty="0">
                <a:solidFill>
                  <a:schemeClr val="accent1">
                    <a:lumMod val="75000"/>
                  </a:schemeClr>
                </a:solidFill>
                <a:latin typeface="Gill Sans Ultra Bold" panose="020B0A02020104020203" pitchFamily="34" charset="0"/>
              </a:rPr>
              <a:t>!</a:t>
            </a:r>
            <a:r>
              <a:rPr lang="it-IT" b="1" dirty="0">
                <a:solidFill>
                  <a:schemeClr val="accent1">
                    <a:lumMod val="75000"/>
                  </a:schemeClr>
                </a:solidFill>
                <a:latin typeface="Gill Sans Ultra Bold" panose="020B0A02020104020203" pitchFamily="34" charset="0"/>
              </a:rPr>
              <a:t> </a:t>
            </a:r>
            <a:r>
              <a:rPr lang="it-IT" b="1" dirty="0">
                <a:solidFill>
                  <a:srgbClr val="034EA2"/>
                </a:solidFill>
                <a:latin typeface="Gill Sans Ultra Bold" panose="020B0A02020104020203" pitchFamily="34" charset="0"/>
              </a:rPr>
              <a:t>	</a:t>
            </a:r>
            <a:r>
              <a:rPr lang="it-IT" dirty="0"/>
              <a:t>Servizi «prepagati»</a:t>
            </a:r>
            <a:endParaRPr lang="it-IT" b="1" dirty="0" smtClean="0">
              <a:solidFill>
                <a:srgbClr val="034EA2"/>
              </a:solidFill>
              <a:latin typeface="Gill Sans Ultra Bold" panose="020B0A02020104020203" pitchFamily="34" charset="0"/>
            </a:endParaRPr>
          </a:p>
          <a:p>
            <a:pPr marL="444500" indent="-357188">
              <a:spcBef>
                <a:spcPts val="1800"/>
              </a:spcBef>
              <a:buNone/>
            </a:pPr>
            <a:r>
              <a:rPr lang="it-IT" sz="3600" b="1" dirty="0" smtClean="0">
                <a:solidFill>
                  <a:schemeClr val="accent1">
                    <a:lumMod val="75000"/>
                  </a:schemeClr>
                </a:solidFill>
                <a:latin typeface="Gill Sans Ultra Bold" panose="020B0A02020104020203" pitchFamily="34" charset="0"/>
              </a:rPr>
              <a:t>!</a:t>
            </a:r>
            <a:r>
              <a:rPr lang="it-IT" b="1" dirty="0" smtClean="0">
                <a:solidFill>
                  <a:schemeClr val="accent1">
                    <a:lumMod val="75000"/>
                  </a:schemeClr>
                </a:solidFill>
                <a:latin typeface="Gill Sans Ultra Bold" panose="020B0A02020104020203" pitchFamily="34" charset="0"/>
              </a:rPr>
              <a:t> </a:t>
            </a:r>
            <a:r>
              <a:rPr lang="it-IT" b="1" dirty="0">
                <a:solidFill>
                  <a:srgbClr val="034EA2"/>
                </a:solidFill>
                <a:latin typeface="Gill Sans Ultra Bold" panose="020B0A02020104020203" pitchFamily="34" charset="0"/>
              </a:rPr>
              <a:t>	</a:t>
            </a:r>
            <a:r>
              <a:rPr lang="it-IT" dirty="0" smtClean="0"/>
              <a:t>Rete di consulenti </a:t>
            </a:r>
            <a:r>
              <a:rPr lang="it-IT" dirty="0"/>
              <a:t>qualificati (EURES)</a:t>
            </a:r>
          </a:p>
          <a:p>
            <a:pPr marL="444500" indent="-357188">
              <a:spcBef>
                <a:spcPts val="1800"/>
              </a:spcBef>
              <a:buNone/>
            </a:pPr>
            <a:r>
              <a:rPr lang="it-IT" sz="3600" b="1" dirty="0">
                <a:solidFill>
                  <a:schemeClr val="accent1">
                    <a:lumMod val="75000"/>
                  </a:schemeClr>
                </a:solidFill>
                <a:latin typeface="Gill Sans Ultra Bold" panose="020B0A02020104020203" pitchFamily="34" charset="0"/>
              </a:rPr>
              <a:t>!</a:t>
            </a:r>
            <a:r>
              <a:rPr lang="it-IT" b="1" dirty="0">
                <a:solidFill>
                  <a:schemeClr val="accent1">
                    <a:lumMod val="75000"/>
                  </a:schemeClr>
                </a:solidFill>
                <a:latin typeface="Gill Sans Ultra Bold" panose="020B0A02020104020203" pitchFamily="34" charset="0"/>
              </a:rPr>
              <a:t> </a:t>
            </a:r>
            <a:r>
              <a:rPr lang="it-IT" b="1" dirty="0">
                <a:solidFill>
                  <a:srgbClr val="034EA2"/>
                </a:solidFill>
                <a:latin typeface="Gill Sans Ultra Bold" panose="020B0A02020104020203" pitchFamily="34" charset="0"/>
              </a:rPr>
              <a:t>	</a:t>
            </a:r>
            <a:r>
              <a:rPr lang="it-IT" dirty="0" smtClean="0"/>
              <a:t>Supporto </a:t>
            </a:r>
            <a:r>
              <a:rPr lang="it-IT" dirty="0"/>
              <a:t>personalizzato </a:t>
            </a:r>
            <a:r>
              <a:rPr lang="it-IT" i="1" dirty="0" err="1" smtClean="0"/>
              <a:t>one-to-one</a:t>
            </a:r>
            <a:endParaRPr lang="it-IT" dirty="0"/>
          </a:p>
          <a:p>
            <a:pPr marL="444500" indent="-357188">
              <a:spcBef>
                <a:spcPts val="1800"/>
              </a:spcBef>
              <a:buNone/>
            </a:pPr>
            <a:r>
              <a:rPr lang="it-IT" sz="3600" b="1" dirty="0">
                <a:solidFill>
                  <a:schemeClr val="accent1">
                    <a:lumMod val="75000"/>
                  </a:schemeClr>
                </a:solidFill>
                <a:latin typeface="Gill Sans Ultra Bold" panose="020B0A02020104020203" pitchFamily="34" charset="0"/>
              </a:rPr>
              <a:t>!</a:t>
            </a:r>
            <a:r>
              <a:rPr lang="it-IT" b="1" dirty="0">
                <a:solidFill>
                  <a:schemeClr val="accent1">
                    <a:lumMod val="75000"/>
                  </a:schemeClr>
                </a:solidFill>
                <a:latin typeface="Gill Sans Ultra Bold" panose="020B0A02020104020203" pitchFamily="34" charset="0"/>
              </a:rPr>
              <a:t> </a:t>
            </a:r>
            <a:r>
              <a:rPr lang="it-IT" b="1" dirty="0">
                <a:solidFill>
                  <a:srgbClr val="034EA2"/>
                </a:solidFill>
                <a:latin typeface="Gill Sans Ultra Bold" panose="020B0A02020104020203" pitchFamily="34" charset="0"/>
              </a:rPr>
              <a:t>	</a:t>
            </a:r>
            <a:r>
              <a:rPr lang="it-IT" dirty="0" smtClean="0"/>
              <a:t>Sostegno per programmi integrazione</a:t>
            </a:r>
          </a:p>
          <a:p>
            <a:pPr marL="444500" indent="-357188">
              <a:spcBef>
                <a:spcPts val="1800"/>
              </a:spcBef>
              <a:buNone/>
            </a:pPr>
            <a:endParaRPr lang="it-IT" dirty="0"/>
          </a:p>
          <a:p>
            <a:pPr marL="444500" indent="-357188">
              <a:spcBef>
                <a:spcPts val="1800"/>
              </a:spcBef>
              <a:buNone/>
            </a:pPr>
            <a:endParaRPr lang="it-IT" dirty="0" smtClean="0"/>
          </a:p>
          <a:p>
            <a:pPr marL="444500" indent="-357188">
              <a:spcBef>
                <a:spcPts val="1800"/>
              </a:spcBef>
              <a:buNone/>
            </a:pPr>
            <a:endParaRPr lang="it-IT" dirty="0"/>
          </a:p>
          <a:p>
            <a:pPr>
              <a:spcBef>
                <a:spcPts val="1800"/>
              </a:spcBef>
            </a:pPr>
            <a:endParaRPr lang="it-IT" sz="4400" dirty="0"/>
          </a:p>
        </p:txBody>
      </p:sp>
    </p:spTree>
    <p:extLst>
      <p:ext uri="{BB962C8B-B14F-4D97-AF65-F5344CB8AC3E}">
        <p14:creationId xmlns:p14="http://schemas.microsoft.com/office/powerpoint/2010/main" val="10535064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827585" y="2492896"/>
            <a:ext cx="3816423" cy="2585323"/>
          </a:xfrm>
          <a:prstGeom prst="rect">
            <a:avLst/>
          </a:prstGeom>
          <a:noFill/>
        </p:spPr>
        <p:txBody>
          <a:bodyPr wrap="square">
            <a:spAutoFit/>
          </a:bodyPr>
          <a:lstStyle/>
          <a:p>
            <a:r>
              <a:rPr lang="it-IT" b="1" dirty="0" smtClean="0">
                <a:solidFill>
                  <a:schemeClr val="bg1"/>
                </a:solidFill>
                <a:cs typeface="MV Boli" pitchFamily="2" charset="0"/>
              </a:rPr>
              <a:t>eusolidaritycorps.anpal.gov.it</a:t>
            </a:r>
            <a:endParaRPr lang="it-IT" b="1" dirty="0">
              <a:solidFill>
                <a:schemeClr val="bg1"/>
              </a:solidFill>
            </a:endParaRPr>
          </a:p>
          <a:p>
            <a:endParaRPr lang="it-IT" b="1" dirty="0" smtClean="0">
              <a:solidFill>
                <a:schemeClr val="bg1"/>
              </a:solidFill>
              <a:cs typeface="MV Boli" pitchFamily="2" charset="0"/>
            </a:endParaRPr>
          </a:p>
          <a:p>
            <a:r>
              <a:rPr lang="it-IT" b="1" dirty="0" smtClean="0">
                <a:solidFill>
                  <a:schemeClr val="bg1"/>
                </a:solidFill>
                <a:cs typeface="MV Boli" pitchFamily="2" charset="0"/>
              </a:rPr>
              <a:t>eusolidaritycorps@anpal.gov.it</a:t>
            </a:r>
          </a:p>
          <a:p>
            <a:endParaRPr lang="it-IT" b="1" dirty="0">
              <a:solidFill>
                <a:schemeClr val="bg1"/>
              </a:solidFill>
              <a:cs typeface="MV Boli" pitchFamily="2" charset="0"/>
            </a:endParaRPr>
          </a:p>
          <a:p>
            <a:pPr lvl="0"/>
            <a:r>
              <a:rPr lang="en-GB" altLang="it-IT" b="1" dirty="0">
                <a:solidFill>
                  <a:schemeClr val="bg1"/>
                </a:solidFill>
                <a:cs typeface="MV Boli" pitchFamily="2" charset="0"/>
              </a:rPr>
              <a:t>@</a:t>
            </a:r>
            <a:r>
              <a:rPr lang="en-GB" altLang="it-IT" b="1" dirty="0" err="1">
                <a:solidFill>
                  <a:schemeClr val="bg1"/>
                </a:solidFill>
                <a:cs typeface="MV Boli" pitchFamily="2" charset="0"/>
              </a:rPr>
              <a:t>AnpalSolidarity</a:t>
            </a:r>
            <a:endParaRPr lang="en-GB" altLang="it-IT" b="1" dirty="0">
              <a:solidFill>
                <a:schemeClr val="bg1"/>
              </a:solidFill>
              <a:cs typeface="MV Boli" pitchFamily="2" charset="0"/>
            </a:endParaRPr>
          </a:p>
          <a:p>
            <a:endParaRPr lang="it-IT" b="1" dirty="0">
              <a:solidFill>
                <a:schemeClr val="bg1"/>
              </a:solidFill>
              <a:cs typeface="MV Boli" pitchFamily="2" charset="0"/>
            </a:endParaRPr>
          </a:p>
          <a:p>
            <a:r>
              <a:rPr lang="it-IT" altLang="it-IT" b="1" dirty="0" err="1">
                <a:solidFill>
                  <a:schemeClr val="bg1"/>
                </a:solidFill>
                <a:cs typeface="MV Boli" pitchFamily="2" charset="0"/>
              </a:rPr>
              <a:t>AnpalforEuropeanSolidarityCorps-OccupationalStrand</a:t>
            </a:r>
            <a:endParaRPr lang="en-US" b="1" dirty="0">
              <a:solidFill>
                <a:schemeClr val="bg1"/>
              </a:solidFill>
              <a:cs typeface="MV Boli" pitchFamily="2" charset="0"/>
            </a:endParaRPr>
          </a:p>
          <a:p>
            <a:endParaRPr lang="it-IT" b="1" dirty="0">
              <a:solidFill>
                <a:schemeClr val="bg1"/>
              </a:solidFill>
              <a:cs typeface="MV Boli" pitchFamily="2" charset="0"/>
            </a:endParaRPr>
          </a:p>
        </p:txBody>
      </p:sp>
      <p:sp>
        <p:nvSpPr>
          <p:cNvPr id="3" name="Titolo 2"/>
          <p:cNvSpPr>
            <a:spLocks noGrp="1"/>
          </p:cNvSpPr>
          <p:nvPr>
            <p:ph type="title"/>
          </p:nvPr>
        </p:nvSpPr>
        <p:spPr>
          <a:xfrm>
            <a:off x="323528" y="1556792"/>
            <a:ext cx="4464496" cy="576064"/>
          </a:xfrm>
          <a:prstGeom prst="rect">
            <a:avLst/>
          </a:prstGeom>
          <a:solidFill>
            <a:schemeClr val="bg1"/>
          </a:solidFill>
        </p:spPr>
        <p:txBody>
          <a:bodyPr/>
          <a:lstStyle/>
          <a:p>
            <a:r>
              <a:rPr lang="it-IT" sz="2800" dirty="0" smtClean="0">
                <a:solidFill>
                  <a:srgbClr val="034EA2"/>
                </a:solidFill>
                <a:latin typeface="DokChampa" panose="020B0604020202020204" pitchFamily="34" charset="-34"/>
                <a:cs typeface="DokChampa" panose="020B0604020202020204" pitchFamily="34" charset="-34"/>
              </a:rPr>
              <a:t>Grazie per l’attenzione!</a:t>
            </a:r>
            <a:endParaRPr lang="en-US" sz="2800" dirty="0">
              <a:solidFill>
                <a:srgbClr val="034EA2"/>
              </a:solidFill>
              <a:latin typeface="DokChampa" panose="020B0604020202020204" pitchFamily="34" charset="-34"/>
              <a:cs typeface="DokChampa" panose="020B0604020202020204" pitchFamily="34" charset="-34"/>
            </a:endParaRPr>
          </a:p>
        </p:txBody>
      </p:sp>
      <p:pic>
        <p:nvPicPr>
          <p:cNvPr id="5" name="Segnaposto contenuto 19" descr="email.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97246" y="3084763"/>
            <a:ext cx="324000" cy="324000"/>
          </a:xfrm>
          <a:prstGeom prst="rect">
            <a:avLst/>
          </a:prstGeom>
          <a:solidFill>
            <a:schemeClr val="bg1"/>
          </a:solidFill>
          <a:ln>
            <a:noFill/>
          </a:ln>
          <a:extLst>
            <a:ext uri="{FAA26D3D-D897-4be2-8F04-BA451C77F1D7}">
              <ma14:placeholderFlag xmlns:ma14="http://schemas.microsoft.com/office/mac/drawingml/2011/main" xmlns="" val="1"/>
            </a:ext>
          </a:extLst>
        </p:spPr>
      </p:pic>
      <p:pic>
        <p:nvPicPr>
          <p:cNvPr id="6" name="Picture 35" descr="D:\goanimate\ppt\new_layout\st_202b.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15561" y="4322753"/>
            <a:ext cx="324000" cy="324000"/>
          </a:xfrm>
          <a:prstGeom prst="rect">
            <a:avLst/>
          </a:prstGeom>
          <a:solidFill>
            <a:schemeClr val="bg1"/>
          </a:solidFill>
          <a:ln>
            <a:noFill/>
          </a:ln>
          <a:extLst/>
        </p:spPr>
      </p:pic>
      <p:pic>
        <p:nvPicPr>
          <p:cNvPr id="7" name="Picture 34" descr="D:\goanimate\ppt\new_layout\st_202a.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15561" y="3681064"/>
            <a:ext cx="324000" cy="324000"/>
          </a:xfrm>
          <a:prstGeom prst="rect">
            <a:avLst/>
          </a:prstGeom>
          <a:solidFill>
            <a:schemeClr val="bg1"/>
          </a:solidFill>
          <a:ln>
            <a:noFill/>
          </a:ln>
          <a:extLst/>
        </p:spPr>
      </p:pic>
      <p:pic>
        <p:nvPicPr>
          <p:cNvPr id="8" name="Picture 2" descr="C:\Users\capitalelavoro\Downloads\noun_89510.png"/>
          <p:cNvPicPr>
            <a:picLocks noChangeAspect="1" noChangeArrowheads="1"/>
          </p:cNvPicPr>
          <p:nvPr/>
        </p:nvPicPr>
        <p:blipFill>
          <a:blip r:embed="rId5"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397246" y="2542236"/>
            <a:ext cx="324000" cy="324000"/>
          </a:xfrm>
          <a:prstGeom prst="rect">
            <a:avLst/>
          </a:prstGeom>
          <a:solidFill>
            <a:schemeClr val="bg1"/>
          </a:solidFill>
          <a:extLst/>
        </p:spPr>
      </p:pic>
    </p:spTree>
    <p:extLst>
      <p:ext uri="{BB962C8B-B14F-4D97-AF65-F5344CB8AC3E}">
        <p14:creationId xmlns:p14="http://schemas.microsoft.com/office/powerpoint/2010/main" val="4513909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Principi guida</a:t>
            </a:r>
            <a:endParaRPr lang="it-IT" dirty="0">
              <a:solidFill>
                <a:schemeClr val="tx1"/>
              </a:solidFill>
            </a:endParaRPr>
          </a:p>
        </p:txBody>
      </p:sp>
      <p:sp>
        <p:nvSpPr>
          <p:cNvPr id="4" name="Segnaposto numero diapositiva 3"/>
          <p:cNvSpPr>
            <a:spLocks noGrp="1"/>
          </p:cNvSpPr>
          <p:nvPr>
            <p:ph type="sldNum" sz="quarter" idx="4294967295"/>
          </p:nvPr>
        </p:nvSpPr>
        <p:spPr>
          <a:xfrm>
            <a:off x="7010400" y="6492875"/>
            <a:ext cx="2133600" cy="365125"/>
          </a:xfrm>
          <a:prstGeom prst="rect">
            <a:avLst/>
          </a:prstGeom>
        </p:spPr>
        <p:txBody>
          <a:bodyPr/>
          <a:lstStyle/>
          <a:p>
            <a:fld id="{431E5DD6-E456-7D47-9BB2-78E8B913F309}" type="slidenum">
              <a:rPr lang="it-IT" smtClean="0"/>
              <a:t>1</a:t>
            </a:fld>
            <a:endParaRPr lang="it-IT"/>
          </a:p>
        </p:txBody>
      </p:sp>
      <p:sp>
        <p:nvSpPr>
          <p:cNvPr id="3" name="Segnaposto contenuto 2"/>
          <p:cNvSpPr>
            <a:spLocks noGrp="1"/>
          </p:cNvSpPr>
          <p:nvPr>
            <p:ph idx="4294967295"/>
          </p:nvPr>
        </p:nvSpPr>
        <p:spPr>
          <a:xfrm>
            <a:off x="467544" y="1772816"/>
            <a:ext cx="8496176" cy="3816350"/>
          </a:xfrm>
          <a:prstGeom prst="rect">
            <a:avLst/>
          </a:prstGeom>
        </p:spPr>
        <p:txBody>
          <a:bodyPr>
            <a:noAutofit/>
          </a:bodyPr>
          <a:lstStyle/>
          <a:p>
            <a:pPr>
              <a:spcBef>
                <a:spcPts val="1200"/>
              </a:spcBef>
            </a:pPr>
            <a:r>
              <a:rPr lang="it-IT" sz="2200" b="1" dirty="0" smtClean="0"/>
              <a:t>Integrare</a:t>
            </a:r>
            <a:r>
              <a:rPr lang="it-IT" sz="2200" dirty="0" smtClean="0"/>
              <a:t> il servizio </a:t>
            </a:r>
            <a:r>
              <a:rPr lang="it-IT" sz="2200" b="1" dirty="0" err="1" smtClean="0"/>
              <a:t>European</a:t>
            </a:r>
            <a:r>
              <a:rPr lang="it-IT" sz="2200" b="1" dirty="0" smtClean="0"/>
              <a:t> Solidarity Corps nei servizi EURES e SPI</a:t>
            </a:r>
          </a:p>
          <a:p>
            <a:pPr>
              <a:spcBef>
                <a:spcPts val="1200"/>
              </a:spcBef>
            </a:pPr>
            <a:r>
              <a:rPr lang="it-IT" sz="2200" b="1" dirty="0" smtClean="0"/>
              <a:t>Capitalizzare l’esperienza YfEj </a:t>
            </a:r>
            <a:r>
              <a:rPr lang="it-IT" sz="2200" dirty="0" smtClean="0"/>
              <a:t>sviluppando possibili innovazioni</a:t>
            </a:r>
          </a:p>
          <a:p>
            <a:pPr>
              <a:spcBef>
                <a:spcPts val="1200"/>
              </a:spcBef>
            </a:pPr>
            <a:r>
              <a:rPr lang="it-IT" sz="2200" dirty="0" smtClean="0"/>
              <a:t>Offrire </a:t>
            </a:r>
            <a:r>
              <a:rPr lang="it-IT" sz="2200" b="1" dirty="0" smtClean="0"/>
              <a:t>servizi integrati e personalizzati </a:t>
            </a:r>
            <a:r>
              <a:rPr lang="it-IT" sz="2200" dirty="0" smtClean="0"/>
              <a:t>(</a:t>
            </a:r>
            <a:r>
              <a:rPr lang="it-IT" sz="2200" dirty="0" err="1" smtClean="0"/>
              <a:t>one-to-one</a:t>
            </a:r>
            <a:r>
              <a:rPr lang="it-IT" sz="2200" dirty="0" smtClean="0"/>
              <a:t>) a giovani e datori di lavoro</a:t>
            </a:r>
          </a:p>
          <a:p>
            <a:pPr>
              <a:spcBef>
                <a:spcPts val="1200"/>
              </a:spcBef>
            </a:pPr>
            <a:r>
              <a:rPr lang="it-IT" sz="2200" dirty="0" smtClean="0"/>
              <a:t>Sperimentare </a:t>
            </a:r>
            <a:r>
              <a:rPr lang="it-IT" sz="2200" b="1" dirty="0" smtClean="0"/>
              <a:t>servizi specifici per i tirocinanti </a:t>
            </a:r>
            <a:r>
              <a:rPr lang="it-IT" sz="2200" dirty="0" smtClean="0"/>
              <a:t>(pilota)</a:t>
            </a:r>
          </a:p>
          <a:p>
            <a:pPr>
              <a:spcBef>
                <a:spcPts val="1200"/>
              </a:spcBef>
            </a:pPr>
            <a:r>
              <a:rPr lang="it-IT" sz="2200" dirty="0" smtClean="0"/>
              <a:t>Coinvolgere un </a:t>
            </a:r>
            <a:r>
              <a:rPr lang="it-IT" sz="2200" b="1" dirty="0" smtClean="0"/>
              <a:t>partenariato</a:t>
            </a:r>
            <a:r>
              <a:rPr lang="it-IT" sz="2200" dirty="0" smtClean="0"/>
              <a:t> ampio e </a:t>
            </a:r>
            <a:r>
              <a:rPr lang="it-IT" sz="2200" dirty="0" err="1" smtClean="0"/>
              <a:t>multiattore</a:t>
            </a:r>
            <a:r>
              <a:rPr lang="it-IT" sz="2200" dirty="0" smtClean="0"/>
              <a:t>/multidisciplinare</a:t>
            </a:r>
          </a:p>
          <a:p>
            <a:pPr marL="0" indent="0" algn="ctr">
              <a:spcBef>
                <a:spcPts val="1200"/>
              </a:spcBef>
              <a:buNone/>
            </a:pPr>
            <a:r>
              <a:rPr lang="it-IT" sz="2200" b="1" i="1" dirty="0" smtClean="0">
                <a:solidFill>
                  <a:srgbClr val="034EA2"/>
                </a:solidFill>
              </a:rPr>
              <a:t>Copertura geografica EU </a:t>
            </a:r>
            <a:r>
              <a:rPr lang="it-IT" sz="2200" b="1" i="1" dirty="0">
                <a:solidFill>
                  <a:srgbClr val="034EA2"/>
                </a:solidFill>
              </a:rPr>
              <a:t>28 </a:t>
            </a:r>
            <a:r>
              <a:rPr lang="it-IT" sz="2200" b="1" i="1" dirty="0" smtClean="0">
                <a:solidFill>
                  <a:srgbClr val="034EA2"/>
                </a:solidFill>
              </a:rPr>
              <a:t>e tutti i settori solidali</a:t>
            </a:r>
          </a:p>
          <a:p>
            <a:pPr marL="0" indent="0">
              <a:spcBef>
                <a:spcPts val="1200"/>
              </a:spcBef>
              <a:spcAft>
                <a:spcPts val="1200"/>
              </a:spcAft>
              <a:buClr>
                <a:srgbClr val="034EA2"/>
              </a:buClr>
              <a:buNone/>
            </a:pPr>
            <a:endParaRPr lang="it-IT" sz="2200" dirty="0" smtClean="0"/>
          </a:p>
          <a:p>
            <a:pPr>
              <a:spcBef>
                <a:spcPts val="1200"/>
              </a:spcBef>
              <a:spcAft>
                <a:spcPts val="1200"/>
              </a:spcAft>
            </a:pPr>
            <a:endParaRPr lang="it-IT" sz="2200" dirty="0" smtClean="0"/>
          </a:p>
          <a:p>
            <a:pPr>
              <a:spcBef>
                <a:spcPts val="1200"/>
              </a:spcBef>
              <a:spcAft>
                <a:spcPts val="1200"/>
              </a:spcAft>
            </a:pPr>
            <a:endParaRPr lang="it-IT" sz="2200" dirty="0" smtClean="0"/>
          </a:p>
          <a:p>
            <a:pPr>
              <a:spcBef>
                <a:spcPts val="1200"/>
              </a:spcBef>
              <a:spcAft>
                <a:spcPts val="1200"/>
              </a:spcAft>
            </a:pPr>
            <a:endParaRPr lang="it-IT" sz="2200" dirty="0" smtClean="0"/>
          </a:p>
          <a:p>
            <a:pPr>
              <a:spcBef>
                <a:spcPts val="1200"/>
              </a:spcBef>
              <a:spcAft>
                <a:spcPts val="1200"/>
              </a:spcAft>
            </a:pPr>
            <a:endParaRPr lang="it-IT" sz="2200" dirty="0"/>
          </a:p>
        </p:txBody>
      </p:sp>
      <p:sp>
        <p:nvSpPr>
          <p:cNvPr id="9" name="Titolo 1"/>
          <p:cNvSpPr txBox="1">
            <a:spLocks/>
          </p:cNvSpPr>
          <p:nvPr/>
        </p:nvSpPr>
        <p:spPr>
          <a:xfrm>
            <a:off x="395536" y="1196752"/>
            <a:ext cx="8424936" cy="576064"/>
          </a:xfrm>
          <a:prstGeom prst="rect">
            <a:avLst/>
          </a:prstGeom>
        </p:spPr>
        <p:txBody>
          <a:bodyPr/>
          <a:lstStyle>
            <a:lvl1pPr algn="l" defTabSz="914400" rtl="0" eaLnBrk="1" latinLnBrk="0" hangingPunct="1">
              <a:spcBef>
                <a:spcPct val="0"/>
              </a:spcBef>
              <a:buNone/>
              <a:defRPr sz="3600" kern="1200">
                <a:solidFill>
                  <a:schemeClr val="bg1"/>
                </a:solidFill>
                <a:latin typeface="Arial Black" pitchFamily="34" charset="0"/>
                <a:ea typeface="+mj-ea"/>
                <a:cs typeface="Arial" pitchFamily="34" charset="0"/>
              </a:defRPr>
            </a:lvl1pPr>
          </a:lstStyle>
          <a:p>
            <a:r>
              <a:rPr lang="it-IT" sz="3200" dirty="0" smtClean="0">
                <a:solidFill>
                  <a:schemeClr val="accent1">
                    <a:lumMod val="75000"/>
                  </a:schemeClr>
                </a:solidFill>
              </a:rPr>
              <a:t>I principi guida</a:t>
            </a:r>
            <a:endParaRPr lang="it-IT" sz="3200" dirty="0">
              <a:solidFill>
                <a:schemeClr val="accent1">
                  <a:lumMod val="75000"/>
                </a:schemeClr>
              </a:solidFill>
            </a:endParaRPr>
          </a:p>
        </p:txBody>
      </p:sp>
    </p:spTree>
    <p:extLst>
      <p:ext uri="{BB962C8B-B14F-4D97-AF65-F5344CB8AC3E}">
        <p14:creationId xmlns:p14="http://schemas.microsoft.com/office/powerpoint/2010/main" val="3514587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1196752"/>
            <a:ext cx="6336704" cy="576064"/>
          </a:xfrm>
        </p:spPr>
        <p:txBody>
          <a:bodyPr/>
          <a:lstStyle/>
          <a:p>
            <a:r>
              <a:rPr lang="it-IT" sz="3200" dirty="0" smtClean="0">
                <a:solidFill>
                  <a:schemeClr val="accent1">
                    <a:lumMod val="75000"/>
                  </a:schemeClr>
                </a:solidFill>
              </a:rPr>
              <a:t>Il Partenariato </a:t>
            </a:r>
            <a:endParaRPr lang="it-IT" sz="3200" dirty="0">
              <a:solidFill>
                <a:schemeClr val="accent1">
                  <a:lumMod val="75000"/>
                </a:schemeClr>
              </a:solidFill>
            </a:endParaRPr>
          </a:p>
        </p:txBody>
      </p:sp>
      <p:sp>
        <p:nvSpPr>
          <p:cNvPr id="4" name="Segnaposto numero diapositiva 3"/>
          <p:cNvSpPr>
            <a:spLocks noGrp="1"/>
          </p:cNvSpPr>
          <p:nvPr>
            <p:ph type="sldNum" sz="quarter" idx="4294967295"/>
          </p:nvPr>
        </p:nvSpPr>
        <p:spPr>
          <a:xfrm>
            <a:off x="7010400" y="6492875"/>
            <a:ext cx="2133600" cy="365125"/>
          </a:xfrm>
          <a:prstGeom prst="rect">
            <a:avLst/>
          </a:prstGeom>
        </p:spPr>
        <p:txBody>
          <a:bodyPr/>
          <a:lstStyle/>
          <a:p>
            <a:fld id="{431E5DD6-E456-7D47-9BB2-78E8B913F309}" type="slidenum">
              <a:rPr lang="it-IT" smtClean="0"/>
              <a:t>2</a:t>
            </a:fld>
            <a:endParaRPr lang="it-IT"/>
          </a:p>
        </p:txBody>
      </p:sp>
      <p:sp>
        <p:nvSpPr>
          <p:cNvPr id="3" name="Segnaposto contenuto 2"/>
          <p:cNvSpPr>
            <a:spLocks noGrp="1"/>
          </p:cNvSpPr>
          <p:nvPr>
            <p:ph idx="4294967295"/>
          </p:nvPr>
        </p:nvSpPr>
        <p:spPr>
          <a:xfrm>
            <a:off x="539552" y="1844824"/>
            <a:ext cx="7543800" cy="4418012"/>
          </a:xfrm>
          <a:prstGeom prst="rect">
            <a:avLst/>
          </a:prstGeom>
        </p:spPr>
        <p:txBody>
          <a:bodyPr>
            <a:normAutofit/>
          </a:bodyPr>
          <a:lstStyle/>
          <a:p>
            <a:r>
              <a:rPr lang="en-US" sz="1800" b="1" dirty="0" err="1"/>
              <a:t>Coordinatore</a:t>
            </a:r>
            <a:r>
              <a:rPr lang="en-US" sz="1400" dirty="0" smtClean="0"/>
              <a:t>:  ANPAL – Ufficio di </a:t>
            </a:r>
            <a:r>
              <a:rPr lang="en-US" sz="1400" dirty="0" err="1" smtClean="0"/>
              <a:t>Coordinamento</a:t>
            </a:r>
            <a:r>
              <a:rPr lang="en-US" sz="1400" dirty="0" smtClean="0"/>
              <a:t> Nazionale EURES (IT)</a:t>
            </a:r>
            <a:r>
              <a:rPr lang="it-IT" sz="1400" dirty="0" smtClean="0"/>
              <a:t> </a:t>
            </a:r>
            <a:endParaRPr lang="en-US" sz="1400" dirty="0" smtClean="0"/>
          </a:p>
          <a:p>
            <a:r>
              <a:rPr lang="it-IT" sz="1800" b="1" dirty="0" smtClean="0"/>
              <a:t>7</a:t>
            </a:r>
            <a:r>
              <a:rPr lang="it-IT" sz="1400" b="1" dirty="0" smtClean="0"/>
              <a:t> Co-</a:t>
            </a:r>
            <a:r>
              <a:rPr lang="it-IT" sz="1400" b="1" dirty="0" err="1" smtClean="0"/>
              <a:t>applicant</a:t>
            </a:r>
            <a:endParaRPr lang="it-IT" sz="1400" dirty="0" smtClean="0"/>
          </a:p>
          <a:p>
            <a:pPr lvl="1"/>
            <a:r>
              <a:rPr lang="it-IT" sz="1200" dirty="0" smtClean="0"/>
              <a:t>FONDAZIONE GIACOMO BRODOLINI – FGB (IT)</a:t>
            </a:r>
          </a:p>
          <a:p>
            <a:pPr lvl="1"/>
            <a:r>
              <a:rPr lang="it-IT" sz="1200" dirty="0" smtClean="0"/>
              <a:t>CITTÀ METROPOLITANA DI ROMA </a:t>
            </a:r>
          </a:p>
          <a:p>
            <a:pPr lvl="1"/>
            <a:r>
              <a:rPr lang="es-ES" sz="1200" dirty="0" smtClean="0"/>
              <a:t>SEPE – EURES NCO (ES)</a:t>
            </a:r>
            <a:endParaRPr lang="it-IT" sz="1200" dirty="0" smtClean="0"/>
          </a:p>
          <a:p>
            <a:pPr lvl="1"/>
            <a:r>
              <a:rPr lang="en-US" sz="1200" dirty="0" smtClean="0"/>
              <a:t>DIAN (EL)</a:t>
            </a:r>
          </a:p>
          <a:p>
            <a:pPr lvl="1"/>
            <a:r>
              <a:rPr lang="en-US" sz="1200" dirty="0" smtClean="0"/>
              <a:t>TIME4SOCIETY (BE)</a:t>
            </a:r>
          </a:p>
          <a:p>
            <a:pPr lvl="1"/>
            <a:r>
              <a:rPr lang="en-US" sz="1200" dirty="0" smtClean="0"/>
              <a:t>VOLUM – Federation of Voluntary Service Romania (RO)</a:t>
            </a:r>
          </a:p>
          <a:p>
            <a:pPr lvl="1"/>
            <a:r>
              <a:rPr lang="en-US" sz="1200" dirty="0" smtClean="0"/>
              <a:t>CHAMBER OF COMMERCE AND INDUSTRY - CCI (BG)</a:t>
            </a:r>
          </a:p>
          <a:p>
            <a:r>
              <a:rPr lang="it-IT" sz="1800" dirty="0" smtClean="0"/>
              <a:t> </a:t>
            </a:r>
            <a:r>
              <a:rPr lang="it-IT" sz="1800" b="1" dirty="0" smtClean="0"/>
              <a:t>23 </a:t>
            </a:r>
            <a:r>
              <a:rPr lang="it-IT" sz="1400" b="1" dirty="0" smtClean="0"/>
              <a:t>Associati:</a:t>
            </a:r>
          </a:p>
          <a:p>
            <a:pPr lvl="1"/>
            <a:r>
              <a:rPr lang="en-US" sz="1200" dirty="0" smtClean="0"/>
              <a:t>18 EURES members - IT</a:t>
            </a:r>
          </a:p>
          <a:p>
            <a:pPr lvl="1"/>
            <a:r>
              <a:rPr lang="en-US" sz="1200" dirty="0" smtClean="0"/>
              <a:t>EURES NCO Slovenia</a:t>
            </a:r>
          </a:p>
          <a:p>
            <a:pPr lvl="1"/>
            <a:r>
              <a:rPr lang="it-IT" sz="1200" dirty="0" smtClean="0"/>
              <a:t>Union of </a:t>
            </a:r>
            <a:r>
              <a:rPr lang="it-IT" sz="1200" dirty="0" err="1" smtClean="0"/>
              <a:t>Chambers</a:t>
            </a:r>
            <a:r>
              <a:rPr lang="it-IT" sz="1200" dirty="0" smtClean="0"/>
              <a:t> of Commerce</a:t>
            </a:r>
          </a:p>
          <a:p>
            <a:pPr lvl="1"/>
            <a:r>
              <a:rPr lang="it-IT" sz="1200" dirty="0" smtClean="0"/>
              <a:t>Eurodesk Italy</a:t>
            </a:r>
          </a:p>
          <a:p>
            <a:pPr lvl="1"/>
            <a:r>
              <a:rPr lang="en-US" sz="1200" dirty="0" smtClean="0"/>
              <a:t>MLPS –DG </a:t>
            </a:r>
            <a:r>
              <a:rPr lang="en-US" sz="1200" dirty="0" err="1" smtClean="0"/>
              <a:t>Immigrazione</a:t>
            </a:r>
            <a:r>
              <a:rPr lang="en-US" sz="1200" dirty="0" smtClean="0"/>
              <a:t> e Politiche </a:t>
            </a:r>
            <a:r>
              <a:rPr lang="en-US" sz="1200" dirty="0" err="1" smtClean="0"/>
              <a:t>sociali</a:t>
            </a:r>
            <a:endParaRPr lang="en-US" sz="1200" dirty="0" smtClean="0"/>
          </a:p>
          <a:p>
            <a:pPr lvl="1"/>
            <a:r>
              <a:rPr lang="en-US" sz="1200" dirty="0" smtClean="0"/>
              <a:t>MLPS – DG Terzo </a:t>
            </a:r>
            <a:r>
              <a:rPr lang="en-US" sz="1200" dirty="0" err="1" smtClean="0"/>
              <a:t>settore</a:t>
            </a:r>
            <a:r>
              <a:rPr lang="en-US" sz="1200" dirty="0" smtClean="0"/>
              <a:t> e </a:t>
            </a:r>
            <a:r>
              <a:rPr lang="en-US" sz="1200" dirty="0" err="1" smtClean="0"/>
              <a:t>Responsabilità</a:t>
            </a:r>
            <a:r>
              <a:rPr lang="en-US" sz="1200" dirty="0" smtClean="0"/>
              <a:t> </a:t>
            </a:r>
            <a:r>
              <a:rPr lang="en-US" sz="1200" dirty="0" err="1" smtClean="0"/>
              <a:t>sociale</a:t>
            </a:r>
            <a:r>
              <a:rPr lang="en-US" sz="1200" dirty="0" smtClean="0"/>
              <a:t> </a:t>
            </a:r>
            <a:endParaRPr lang="it-IT" sz="2500" dirty="0" smtClean="0"/>
          </a:p>
          <a:p>
            <a:endParaRPr lang="it-IT" sz="1400" b="1" dirty="0" smtClean="0"/>
          </a:p>
          <a:p>
            <a:r>
              <a:rPr lang="it-IT" sz="1400" b="1" dirty="0" smtClean="0"/>
              <a:t>1 Affiliato  </a:t>
            </a:r>
            <a:r>
              <a:rPr lang="it-IT" sz="1400" dirty="0" smtClean="0"/>
              <a:t>-</a:t>
            </a:r>
            <a:r>
              <a:rPr lang="it-IT" sz="1400" b="1" dirty="0" smtClean="0"/>
              <a:t> </a:t>
            </a:r>
            <a:r>
              <a:rPr lang="it-IT" sz="1400" dirty="0" smtClean="0"/>
              <a:t>Capitale lavoro </a:t>
            </a:r>
            <a:endParaRPr lang="en-US" sz="1400" dirty="0"/>
          </a:p>
        </p:txBody>
      </p:sp>
    </p:spTree>
    <p:extLst>
      <p:ext uri="{BB962C8B-B14F-4D97-AF65-F5344CB8AC3E}">
        <p14:creationId xmlns:p14="http://schemas.microsoft.com/office/powerpoint/2010/main" val="42192675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19672" y="1867696"/>
            <a:ext cx="2160240" cy="576064"/>
          </a:xfrm>
        </p:spPr>
        <p:txBody>
          <a:bodyPr>
            <a:noAutofit/>
          </a:bodyPr>
          <a:lstStyle/>
          <a:p>
            <a:r>
              <a:rPr lang="it-IT" sz="2800" b="1" dirty="0" smtClean="0">
                <a:solidFill>
                  <a:srgbClr val="990099"/>
                </a:solidFill>
              </a:rPr>
              <a:t>Giovani </a:t>
            </a:r>
            <a:endParaRPr lang="it-IT" sz="2800" b="1" dirty="0">
              <a:solidFill>
                <a:srgbClr val="990099"/>
              </a:solidFill>
            </a:endParaRPr>
          </a:p>
        </p:txBody>
      </p:sp>
      <p:sp>
        <p:nvSpPr>
          <p:cNvPr id="4" name="Segnaposto numero diapositiva 3"/>
          <p:cNvSpPr>
            <a:spLocks noGrp="1"/>
          </p:cNvSpPr>
          <p:nvPr>
            <p:ph type="sldNum" sz="quarter" idx="4294967295"/>
          </p:nvPr>
        </p:nvSpPr>
        <p:spPr>
          <a:xfrm>
            <a:off x="7010400" y="6492875"/>
            <a:ext cx="2133600" cy="365125"/>
          </a:xfrm>
          <a:prstGeom prst="rect">
            <a:avLst/>
          </a:prstGeom>
        </p:spPr>
        <p:txBody>
          <a:bodyPr/>
          <a:lstStyle/>
          <a:p>
            <a:fld id="{431E5DD6-E456-7D47-9BB2-78E8B913F309}" type="slidenum">
              <a:rPr lang="it-IT" smtClean="0"/>
              <a:pPr/>
              <a:t>3</a:t>
            </a:fld>
            <a:endParaRPr lang="it-IT"/>
          </a:p>
        </p:txBody>
      </p:sp>
      <p:sp>
        <p:nvSpPr>
          <p:cNvPr id="11" name="Segnaposto contenuto 2"/>
          <p:cNvSpPr>
            <a:spLocks noGrp="1"/>
          </p:cNvSpPr>
          <p:nvPr>
            <p:ph sz="half" idx="4294967295"/>
          </p:nvPr>
        </p:nvSpPr>
        <p:spPr>
          <a:xfrm>
            <a:off x="4593264" y="2634406"/>
            <a:ext cx="4155200" cy="2090738"/>
          </a:xfrm>
          <a:prstGeom prst="rect">
            <a:avLst/>
          </a:prstGeom>
        </p:spPr>
        <p:txBody>
          <a:bodyPr>
            <a:noAutofit/>
          </a:bodyPr>
          <a:lstStyle/>
          <a:p>
            <a:pPr>
              <a:spcBef>
                <a:spcPts val="1800"/>
              </a:spcBef>
            </a:pPr>
            <a:r>
              <a:rPr lang="it-IT" sz="2000" dirty="0" smtClean="0"/>
              <a:t>Con sede legale in uno SM EU28</a:t>
            </a:r>
          </a:p>
          <a:p>
            <a:pPr>
              <a:spcBef>
                <a:spcPts val="1800"/>
              </a:spcBef>
              <a:defRPr/>
            </a:pPr>
            <a:r>
              <a:rPr lang="it-IT" sz="2000" dirty="0" smtClean="0"/>
              <a:t>In regola con la normativa nazionale, che offrono:</a:t>
            </a:r>
          </a:p>
          <a:p>
            <a:pPr marL="449263" indent="-268288">
              <a:spcBef>
                <a:spcPts val="600"/>
              </a:spcBef>
              <a:buFont typeface="Wingdings" pitchFamily="2" charset="2"/>
              <a:buChar char="ü"/>
              <a:defRPr/>
            </a:pPr>
            <a:r>
              <a:rPr lang="it-IT" sz="2000" dirty="0" smtClean="0"/>
              <a:t>un accordo/contratto di lavoro</a:t>
            </a:r>
          </a:p>
          <a:p>
            <a:pPr marL="449263" indent="-268288">
              <a:spcBef>
                <a:spcPts val="600"/>
              </a:spcBef>
              <a:buFont typeface="Wingdings" pitchFamily="2" charset="2"/>
              <a:buChar char="ü"/>
              <a:defRPr/>
            </a:pPr>
            <a:r>
              <a:rPr lang="it-IT" sz="2000" dirty="0" smtClean="0"/>
              <a:t>per svolgere attività con dimensione sociale</a:t>
            </a:r>
          </a:p>
          <a:p>
            <a:pPr>
              <a:spcBef>
                <a:spcPts val="2400"/>
              </a:spcBef>
            </a:pPr>
            <a:endParaRPr lang="it-IT" sz="800" dirty="0"/>
          </a:p>
        </p:txBody>
      </p:sp>
      <p:sp>
        <p:nvSpPr>
          <p:cNvPr id="3" name="Segnaposto contenuto 2"/>
          <p:cNvSpPr>
            <a:spLocks noGrp="1"/>
          </p:cNvSpPr>
          <p:nvPr>
            <p:ph sz="half" idx="4294967295"/>
          </p:nvPr>
        </p:nvSpPr>
        <p:spPr>
          <a:xfrm>
            <a:off x="672331" y="2587197"/>
            <a:ext cx="3567113" cy="1963738"/>
          </a:xfrm>
          <a:prstGeom prst="rect">
            <a:avLst/>
          </a:prstGeom>
        </p:spPr>
        <p:txBody>
          <a:bodyPr>
            <a:noAutofit/>
          </a:bodyPr>
          <a:lstStyle/>
          <a:p>
            <a:pPr>
              <a:spcBef>
                <a:spcPts val="1800"/>
              </a:spcBef>
            </a:pPr>
            <a:r>
              <a:rPr lang="it-IT" sz="2000" dirty="0" smtClean="0"/>
              <a:t>18-30 anni</a:t>
            </a:r>
          </a:p>
          <a:p>
            <a:pPr>
              <a:spcBef>
                <a:spcPts val="1800"/>
              </a:spcBef>
            </a:pPr>
            <a:r>
              <a:rPr lang="it-IT" sz="2000" dirty="0" smtClean="0"/>
              <a:t>Cittadinanza di uno SM UE28</a:t>
            </a:r>
          </a:p>
          <a:p>
            <a:pPr lvl="0">
              <a:spcBef>
                <a:spcPts val="1800"/>
              </a:spcBef>
            </a:pPr>
            <a:r>
              <a:rPr lang="it-IT" sz="2000" dirty="0" smtClean="0"/>
              <a:t>Residenza in uno SM UE28</a:t>
            </a:r>
            <a:endParaRPr lang="it-IT" sz="2000" dirty="0"/>
          </a:p>
        </p:txBody>
      </p:sp>
      <p:sp>
        <p:nvSpPr>
          <p:cNvPr id="8" name="Titolo 1"/>
          <p:cNvSpPr txBox="1">
            <a:spLocks/>
          </p:cNvSpPr>
          <p:nvPr/>
        </p:nvSpPr>
        <p:spPr>
          <a:xfrm>
            <a:off x="5076056" y="1871311"/>
            <a:ext cx="3816008" cy="568833"/>
          </a:xfrm>
          <a:prstGeom prst="rect">
            <a:avLst/>
          </a:prstGeom>
        </p:spPr>
        <p:txBody>
          <a:bodyPr vert="horz" lIns="91436" tIns="45718" rIns="91436" bIns="45718" rtlCol="0" anchor="ctr">
            <a:normAutofit/>
          </a:bodyPr>
          <a:lstStyle>
            <a:lvl1pPr algn="l" defTabSz="914400" rtl="0" eaLnBrk="1" latinLnBrk="0" hangingPunct="1">
              <a:lnSpc>
                <a:spcPct val="90000"/>
              </a:lnSpc>
              <a:spcBef>
                <a:spcPct val="0"/>
              </a:spcBef>
              <a:buNone/>
              <a:defRPr sz="5400" kern="1200" cap="all" baseline="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it-IT" sz="2800" b="1" cap="none" dirty="0">
                <a:solidFill>
                  <a:srgbClr val="00CCFF"/>
                </a:solidFill>
                <a:latin typeface="Arial Black" pitchFamily="34" charset="0"/>
              </a:rPr>
              <a:t>Datori di lavoro</a:t>
            </a:r>
          </a:p>
        </p:txBody>
      </p:sp>
      <p:sp>
        <p:nvSpPr>
          <p:cNvPr id="5" name="Rettangolo 4"/>
          <p:cNvSpPr/>
          <p:nvPr/>
        </p:nvSpPr>
        <p:spPr>
          <a:xfrm>
            <a:off x="925032" y="5466485"/>
            <a:ext cx="7336465" cy="461665"/>
          </a:xfrm>
          <a:prstGeom prst="rect">
            <a:avLst/>
          </a:prstGeom>
        </p:spPr>
        <p:txBody>
          <a:bodyPr wrap="square">
            <a:spAutoFit/>
          </a:bodyPr>
          <a:lstStyle/>
          <a:p>
            <a:pPr algn="ctr"/>
            <a:r>
              <a:rPr lang="en-US" sz="2400" u="sng" dirty="0" err="1"/>
              <a:t>Durata</a:t>
            </a:r>
            <a:r>
              <a:rPr lang="en-US" sz="2400" u="sng" dirty="0"/>
              <a:t> </a:t>
            </a:r>
            <a:r>
              <a:rPr lang="en-US" sz="2400" u="sng" dirty="0" err="1"/>
              <a:t>dei</a:t>
            </a:r>
            <a:r>
              <a:rPr lang="en-US" sz="2400" u="sng" dirty="0"/>
              <a:t> </a:t>
            </a:r>
            <a:r>
              <a:rPr lang="en-US" sz="2400" u="sng" dirty="0" err="1"/>
              <a:t>contratti</a:t>
            </a:r>
            <a:r>
              <a:rPr lang="en-US" sz="2400" dirty="0"/>
              <a:t>: </a:t>
            </a:r>
            <a:r>
              <a:rPr lang="en-US" sz="2400" b="1" dirty="0" err="1"/>
              <a:t>minimo</a:t>
            </a:r>
            <a:r>
              <a:rPr lang="en-US" sz="2400" dirty="0"/>
              <a:t> </a:t>
            </a:r>
            <a:r>
              <a:rPr lang="en-US" sz="2400" b="1" dirty="0"/>
              <a:t>2 </a:t>
            </a:r>
            <a:r>
              <a:rPr lang="en-US" sz="2400" b="1" dirty="0" smtClean="0"/>
              <a:t>- </a:t>
            </a:r>
            <a:r>
              <a:rPr lang="en-US" sz="2400" b="1" dirty="0" err="1" smtClean="0"/>
              <a:t>massimo</a:t>
            </a:r>
            <a:r>
              <a:rPr lang="en-US" sz="2400" b="1" dirty="0" smtClean="0"/>
              <a:t> </a:t>
            </a:r>
            <a:r>
              <a:rPr lang="en-US" sz="2400" b="1" dirty="0"/>
              <a:t>12 </a:t>
            </a:r>
            <a:r>
              <a:rPr lang="en-US" sz="2400" b="1" dirty="0" err="1"/>
              <a:t>mesi</a:t>
            </a:r>
            <a:r>
              <a:rPr lang="en-US" sz="2400" b="1" dirty="0"/>
              <a:t> </a:t>
            </a:r>
            <a:endParaRPr lang="en-US" sz="2400" dirty="0"/>
          </a:p>
        </p:txBody>
      </p:sp>
      <p:sp>
        <p:nvSpPr>
          <p:cNvPr id="9" name="Titolo 1"/>
          <p:cNvSpPr txBox="1">
            <a:spLocks/>
          </p:cNvSpPr>
          <p:nvPr/>
        </p:nvSpPr>
        <p:spPr>
          <a:xfrm>
            <a:off x="467544" y="1268760"/>
            <a:ext cx="7543800" cy="886968"/>
          </a:xfrm>
          <a:prstGeom prst="rect">
            <a:avLst/>
          </a:prstGeom>
        </p:spPr>
        <p:txBody>
          <a:bodyPr/>
          <a:lstStyle>
            <a:lvl1pPr algn="l" defTabSz="914400" rtl="0" eaLnBrk="1" latinLnBrk="0" hangingPunct="1">
              <a:spcBef>
                <a:spcPct val="0"/>
              </a:spcBef>
              <a:buNone/>
              <a:defRPr sz="2800" kern="1200">
                <a:solidFill>
                  <a:srgbClr val="034EA2"/>
                </a:solidFill>
                <a:latin typeface="Arial Black" pitchFamily="34" charset="0"/>
                <a:ea typeface="+mj-ea"/>
                <a:cs typeface="+mj-cs"/>
              </a:defRPr>
            </a:lvl1pPr>
          </a:lstStyle>
          <a:p>
            <a:r>
              <a:rPr lang="it-IT" sz="3200" dirty="0">
                <a:solidFill>
                  <a:schemeClr val="accent1">
                    <a:lumMod val="75000"/>
                  </a:schemeClr>
                </a:solidFill>
              </a:rPr>
              <a:t>Chi può partecipare?</a:t>
            </a:r>
          </a:p>
        </p:txBody>
      </p:sp>
    </p:spTree>
    <p:extLst>
      <p:ext uri="{BB962C8B-B14F-4D97-AF65-F5344CB8AC3E}">
        <p14:creationId xmlns:p14="http://schemas.microsoft.com/office/powerpoint/2010/main" val="11947162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sz="half" idx="1"/>
          </p:nvPr>
        </p:nvSpPr>
        <p:spPr>
          <a:xfrm>
            <a:off x="395536" y="2492896"/>
            <a:ext cx="4110608" cy="3600400"/>
          </a:xfrm>
        </p:spPr>
        <p:txBody>
          <a:bodyPr/>
          <a:lstStyle/>
          <a:p>
            <a:r>
              <a:rPr lang="it-IT" sz="1400" b="1" dirty="0"/>
              <a:t>valori di solidarietà</a:t>
            </a:r>
            <a:r>
              <a:rPr lang="it-IT" sz="1400" dirty="0"/>
              <a:t>, dignità e diritti umani, promozione di una società equa e paritaria</a:t>
            </a:r>
          </a:p>
          <a:p>
            <a:r>
              <a:rPr lang="it-IT" sz="1400" b="1" dirty="0"/>
              <a:t>impegno nell’accrescimento della solidarietà tra le persone </a:t>
            </a:r>
            <a:r>
              <a:rPr lang="it-IT" sz="1400" dirty="0"/>
              <a:t>e nella costruzione di una comunità che condivida le  responsabilità e assicuri un sostegno reciproco tra i suoi componenti</a:t>
            </a:r>
          </a:p>
          <a:p>
            <a:r>
              <a:rPr lang="it-IT" sz="1400" b="1" dirty="0"/>
              <a:t>contributo significativo in favore della società</a:t>
            </a:r>
            <a:r>
              <a:rPr lang="it-IT" sz="1400" dirty="0"/>
              <a:t>, mostrando solidarietà, cooperazione e comprensione reciproca</a:t>
            </a:r>
          </a:p>
          <a:p>
            <a:r>
              <a:rPr lang="it-IT" sz="1400" b="1" dirty="0"/>
              <a:t>non </a:t>
            </a:r>
            <a:r>
              <a:rPr lang="it-IT" sz="1400" b="1" dirty="0" smtClean="0"/>
              <a:t>recare danno </a:t>
            </a:r>
            <a:r>
              <a:rPr lang="it-IT" sz="1400" dirty="0" smtClean="0"/>
              <a:t>a </a:t>
            </a:r>
            <a:r>
              <a:rPr lang="it-IT" sz="1400" dirty="0"/>
              <a:t>se stesso o altri</a:t>
            </a:r>
          </a:p>
          <a:p>
            <a:r>
              <a:rPr lang="it-IT" sz="1400" dirty="0"/>
              <a:t>rispettare </a:t>
            </a:r>
            <a:r>
              <a:rPr lang="it-IT" sz="1400" b="1" dirty="0" smtClean="0"/>
              <a:t>regole</a:t>
            </a:r>
            <a:r>
              <a:rPr lang="it-IT" sz="1400" b="1" dirty="0"/>
              <a:t>, </a:t>
            </a:r>
            <a:r>
              <a:rPr lang="it-IT" sz="1400" b="1" dirty="0" smtClean="0"/>
              <a:t>organizzazione </a:t>
            </a:r>
            <a:r>
              <a:rPr lang="it-IT" sz="1400" b="1" dirty="0"/>
              <a:t>e pratiche dell'organizzazione di accoglienza </a:t>
            </a:r>
            <a:r>
              <a:rPr lang="it-IT" sz="1400" dirty="0"/>
              <a:t>e rispettare le leggi in vigore nel paese ospitante</a:t>
            </a:r>
          </a:p>
          <a:p>
            <a:endParaRPr lang="it-IT" sz="1400" dirty="0"/>
          </a:p>
        </p:txBody>
      </p:sp>
      <p:sp>
        <p:nvSpPr>
          <p:cNvPr id="3" name="Segnaposto contenuto 2"/>
          <p:cNvSpPr>
            <a:spLocks noGrp="1"/>
          </p:cNvSpPr>
          <p:nvPr>
            <p:ph sz="half" idx="2"/>
          </p:nvPr>
        </p:nvSpPr>
        <p:spPr>
          <a:xfrm>
            <a:off x="4644008" y="2492896"/>
            <a:ext cx="4053136" cy="3600400"/>
          </a:xfrm>
        </p:spPr>
        <p:txBody>
          <a:bodyPr/>
          <a:lstStyle/>
          <a:p>
            <a:r>
              <a:rPr lang="it-IT" sz="1400" b="1" dirty="0"/>
              <a:t>aderire volontariamente all'iniziativa </a:t>
            </a:r>
            <a:r>
              <a:rPr lang="it-IT" sz="1400" dirty="0"/>
              <a:t>(diritto di rifiutare o di accettare qualsiasi </a:t>
            </a:r>
            <a:r>
              <a:rPr lang="it-IT" sz="1400" dirty="0" smtClean="0"/>
              <a:t>offerta, </a:t>
            </a:r>
            <a:r>
              <a:rPr lang="it-IT" sz="1400" dirty="0"/>
              <a:t>senza pregiudizio per le possibilità future) </a:t>
            </a:r>
          </a:p>
          <a:p>
            <a:r>
              <a:rPr lang="it-IT" sz="1400" dirty="0"/>
              <a:t>la partecipazione non comporta </a:t>
            </a:r>
            <a:r>
              <a:rPr lang="it-IT" sz="1400" b="1" dirty="0"/>
              <a:t>alcun costo di iscrizione</a:t>
            </a:r>
          </a:p>
          <a:p>
            <a:r>
              <a:rPr lang="it-IT" sz="1400" dirty="0"/>
              <a:t>ricevere  il </a:t>
            </a:r>
            <a:r>
              <a:rPr lang="it-IT" sz="1400" b="1" dirty="0"/>
              <a:t>certificato</a:t>
            </a:r>
            <a:r>
              <a:rPr lang="it-IT" sz="1400" dirty="0"/>
              <a:t> </a:t>
            </a:r>
            <a:r>
              <a:rPr lang="it-IT" sz="1400" dirty="0" err="1"/>
              <a:t>European</a:t>
            </a:r>
            <a:r>
              <a:rPr lang="it-IT" sz="1400" dirty="0"/>
              <a:t> Solidarity Corps, </a:t>
            </a:r>
            <a:r>
              <a:rPr lang="it-IT" sz="1400" dirty="0" smtClean="0"/>
              <a:t>che conferma </a:t>
            </a:r>
            <a:r>
              <a:rPr lang="it-IT" sz="1400" dirty="0"/>
              <a:t>la partecipazione all'attività</a:t>
            </a:r>
          </a:p>
          <a:p>
            <a:r>
              <a:rPr lang="it-IT" sz="1400" dirty="0"/>
              <a:t>i partecipanti si impegnano a firmare un </a:t>
            </a:r>
            <a:r>
              <a:rPr lang="it-IT" sz="1400" b="1" dirty="0" smtClean="0"/>
              <a:t>contratto con il datore di lavoro</a:t>
            </a:r>
            <a:r>
              <a:rPr lang="it-IT" sz="1400" dirty="0" smtClean="0"/>
              <a:t>, </a:t>
            </a:r>
            <a:r>
              <a:rPr lang="it-IT" sz="1400" dirty="0"/>
              <a:t>in linea con i principi della Carta dell’</a:t>
            </a:r>
            <a:r>
              <a:rPr lang="it-IT" sz="1400" dirty="0" err="1"/>
              <a:t>European</a:t>
            </a:r>
            <a:r>
              <a:rPr lang="it-IT" sz="1400" dirty="0"/>
              <a:t> </a:t>
            </a:r>
            <a:r>
              <a:rPr lang="it-IT" sz="1400" dirty="0" err="1"/>
              <a:t>Solidarity</a:t>
            </a:r>
            <a:r>
              <a:rPr lang="it-IT" sz="1400" dirty="0"/>
              <a:t> </a:t>
            </a:r>
            <a:r>
              <a:rPr lang="it-IT" sz="1400" dirty="0" err="1"/>
              <a:t>Corps</a:t>
            </a:r>
            <a:endParaRPr lang="it-IT" sz="1400" dirty="0"/>
          </a:p>
          <a:p>
            <a:r>
              <a:rPr lang="it-IT" sz="1400" dirty="0"/>
              <a:t>i</a:t>
            </a:r>
            <a:r>
              <a:rPr lang="it-IT" sz="1400" dirty="0" smtClean="0"/>
              <a:t> partecipanti </a:t>
            </a:r>
            <a:r>
              <a:rPr lang="it-IT" sz="1400" dirty="0"/>
              <a:t>ricevono informazioni chiare sui compiti da svolgere e, se del caso, adeguata formazione e supporto linguistico</a:t>
            </a:r>
          </a:p>
        </p:txBody>
      </p:sp>
      <p:sp>
        <p:nvSpPr>
          <p:cNvPr id="4" name="Segnaposto numero diapositiva 3"/>
          <p:cNvSpPr>
            <a:spLocks noGrp="1"/>
          </p:cNvSpPr>
          <p:nvPr>
            <p:ph type="sldNum" sz="quarter" idx="12"/>
          </p:nvPr>
        </p:nvSpPr>
        <p:spPr/>
        <p:txBody>
          <a:bodyPr/>
          <a:lstStyle/>
          <a:p>
            <a:fld id="{9960EFF3-4749-4E07-85D2-F619CF7B46B8}" type="slidenum">
              <a:rPr lang="it-IT" smtClean="0"/>
              <a:pPr/>
              <a:t>4</a:t>
            </a:fld>
            <a:endParaRPr lang="it-IT"/>
          </a:p>
        </p:txBody>
      </p:sp>
      <p:sp>
        <p:nvSpPr>
          <p:cNvPr id="5" name="Titolo 4"/>
          <p:cNvSpPr>
            <a:spLocks noGrp="1"/>
          </p:cNvSpPr>
          <p:nvPr>
            <p:ph type="title"/>
          </p:nvPr>
        </p:nvSpPr>
        <p:spPr>
          <a:xfrm>
            <a:off x="467544" y="1268760"/>
            <a:ext cx="8229600" cy="720080"/>
          </a:xfrm>
        </p:spPr>
        <p:txBody>
          <a:bodyPr/>
          <a:lstStyle/>
          <a:p>
            <a:r>
              <a:rPr lang="it-IT" dirty="0">
                <a:solidFill>
                  <a:schemeClr val="accent1">
                    <a:lumMod val="75000"/>
                  </a:schemeClr>
                </a:solidFill>
                <a:cs typeface="Arial" pitchFamily="34" charset="0"/>
              </a:rPr>
              <a:t>Il quadro normativo </a:t>
            </a:r>
            <a:r>
              <a:rPr lang="it-IT" dirty="0" smtClean="0">
                <a:solidFill>
                  <a:schemeClr val="accent1">
                    <a:lumMod val="75000"/>
                  </a:schemeClr>
                </a:solidFill>
                <a:cs typeface="Arial" pitchFamily="34" charset="0"/>
              </a:rPr>
              <a:t/>
            </a:r>
            <a:br>
              <a:rPr lang="it-IT" dirty="0" smtClean="0">
                <a:solidFill>
                  <a:schemeClr val="accent1">
                    <a:lumMod val="75000"/>
                  </a:schemeClr>
                </a:solidFill>
                <a:cs typeface="Arial" pitchFamily="34" charset="0"/>
              </a:rPr>
            </a:br>
            <a:r>
              <a:rPr lang="it-IT" sz="2000" dirty="0" smtClean="0">
                <a:solidFill>
                  <a:schemeClr val="accent1">
                    <a:lumMod val="75000"/>
                  </a:schemeClr>
                </a:solidFill>
                <a:cs typeface="Arial" pitchFamily="34" charset="0"/>
              </a:rPr>
              <a:t>I giovani partecipanti accettano </a:t>
            </a:r>
            <a:r>
              <a:rPr lang="it-IT" sz="2000" dirty="0">
                <a:solidFill>
                  <a:schemeClr val="accent1">
                    <a:lumMod val="75000"/>
                  </a:schemeClr>
                </a:solidFill>
                <a:cs typeface="Arial" pitchFamily="34" charset="0"/>
              </a:rPr>
              <a:t>di rispettare i seguenti principi:</a:t>
            </a:r>
          </a:p>
        </p:txBody>
      </p:sp>
    </p:spTree>
    <p:extLst>
      <p:ext uri="{BB962C8B-B14F-4D97-AF65-F5344CB8AC3E}">
        <p14:creationId xmlns:p14="http://schemas.microsoft.com/office/powerpoint/2010/main" val="1740518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sz="half" idx="1"/>
          </p:nvPr>
        </p:nvSpPr>
        <p:spPr>
          <a:xfrm>
            <a:off x="467544" y="2276872"/>
            <a:ext cx="4038600" cy="3744416"/>
          </a:xfrm>
        </p:spPr>
        <p:txBody>
          <a:bodyPr/>
          <a:lstStyle/>
          <a:p>
            <a:r>
              <a:rPr lang="it-IT" sz="1400" dirty="0"/>
              <a:t>svolgere attività </a:t>
            </a:r>
            <a:r>
              <a:rPr lang="it-IT" sz="1400" b="1" dirty="0"/>
              <a:t>pertinenti, </a:t>
            </a:r>
            <a:r>
              <a:rPr lang="it-IT" sz="1400" dirty="0"/>
              <a:t>nel rispetto della </a:t>
            </a:r>
            <a:r>
              <a:rPr lang="it-IT" sz="1400" dirty="0" smtClean="0"/>
              <a:t>normativa</a:t>
            </a:r>
            <a:endParaRPr lang="it-IT" sz="1400" dirty="0"/>
          </a:p>
          <a:p>
            <a:r>
              <a:rPr lang="it-IT" sz="1400" dirty="0"/>
              <a:t>assicurare la </a:t>
            </a:r>
            <a:r>
              <a:rPr lang="it-IT" sz="1400" b="1" dirty="0"/>
              <a:t>parità di trattamento</a:t>
            </a:r>
            <a:r>
              <a:rPr lang="it-IT" sz="1400" dirty="0"/>
              <a:t>, le pari opportunità e la non discriminazione nella (</a:t>
            </a:r>
            <a:r>
              <a:rPr lang="it-IT" sz="1400" dirty="0" err="1"/>
              <a:t>pre</a:t>
            </a:r>
            <a:r>
              <a:rPr lang="it-IT" sz="1400" dirty="0"/>
              <a:t>) selezione / assunzione</a:t>
            </a:r>
          </a:p>
          <a:p>
            <a:r>
              <a:rPr lang="it-IT" sz="1400" b="1" dirty="0"/>
              <a:t>responsabilizzare</a:t>
            </a:r>
            <a:r>
              <a:rPr lang="it-IT" sz="1400" dirty="0"/>
              <a:t> i partecipanti all’</a:t>
            </a:r>
            <a:r>
              <a:rPr lang="it-IT" sz="1400" dirty="0" err="1"/>
              <a:t>European</a:t>
            </a:r>
            <a:r>
              <a:rPr lang="it-IT" sz="1400" dirty="0"/>
              <a:t> Solidarity Corps</a:t>
            </a:r>
          </a:p>
          <a:p>
            <a:r>
              <a:rPr lang="it-IT" sz="1400" dirty="0"/>
              <a:t>garantire </a:t>
            </a:r>
            <a:r>
              <a:rPr lang="it-IT" sz="1400" b="1" dirty="0"/>
              <a:t>condizioni di lavoro </a:t>
            </a:r>
            <a:r>
              <a:rPr lang="it-IT" sz="1400" dirty="0"/>
              <a:t>e un </a:t>
            </a:r>
            <a:r>
              <a:rPr lang="it-IT" sz="1400" b="1" dirty="0"/>
              <a:t>ambiente sicuri e </a:t>
            </a:r>
            <a:r>
              <a:rPr lang="it-IT" sz="1400" b="1" dirty="0" smtClean="0"/>
              <a:t>dignitosi</a:t>
            </a:r>
            <a:endParaRPr lang="it-IT" sz="1400" dirty="0"/>
          </a:p>
          <a:p>
            <a:r>
              <a:rPr lang="it-IT" sz="1400" dirty="0"/>
              <a:t>fornire adeguata </a:t>
            </a:r>
            <a:r>
              <a:rPr lang="it-IT" sz="1400" b="1" dirty="0"/>
              <a:t>formazione o supporto</a:t>
            </a:r>
          </a:p>
          <a:p>
            <a:r>
              <a:rPr lang="it-IT" sz="1400" b="1" dirty="0"/>
              <a:t>non chiedere</a:t>
            </a:r>
            <a:r>
              <a:rPr lang="it-IT" sz="1400" dirty="0"/>
              <a:t> ai partecipanti </a:t>
            </a:r>
            <a:r>
              <a:rPr lang="it-IT" sz="1400" b="1" dirty="0"/>
              <a:t>alcun contributo</a:t>
            </a:r>
            <a:r>
              <a:rPr lang="it-IT" sz="1400" dirty="0"/>
              <a:t> finanziario / onorario</a:t>
            </a:r>
          </a:p>
          <a:p>
            <a:r>
              <a:rPr lang="it-IT" sz="1400" b="1" dirty="0"/>
              <a:t>corrispondere il salario</a:t>
            </a:r>
            <a:r>
              <a:rPr lang="it-IT" sz="1400" dirty="0"/>
              <a:t> in modo tempestivo</a:t>
            </a:r>
          </a:p>
          <a:p>
            <a:r>
              <a:rPr lang="it-IT" sz="1400" dirty="0"/>
              <a:t>proteggere i </a:t>
            </a:r>
            <a:r>
              <a:rPr lang="it-IT" sz="1400" b="1" dirty="0"/>
              <a:t>dati personali</a:t>
            </a:r>
          </a:p>
          <a:p>
            <a:r>
              <a:rPr lang="it-IT" sz="1400" dirty="0"/>
              <a:t>sostenere la visibilità dell’organizzazione e il suo riconoscimento</a:t>
            </a:r>
          </a:p>
        </p:txBody>
      </p:sp>
      <p:sp>
        <p:nvSpPr>
          <p:cNvPr id="3" name="Segnaposto contenuto 2"/>
          <p:cNvSpPr>
            <a:spLocks noGrp="1"/>
          </p:cNvSpPr>
          <p:nvPr>
            <p:ph sz="half" idx="2"/>
          </p:nvPr>
        </p:nvSpPr>
        <p:spPr>
          <a:xfrm>
            <a:off x="4716016" y="2276872"/>
            <a:ext cx="4053136" cy="3672408"/>
          </a:xfrm>
        </p:spPr>
        <p:txBody>
          <a:bodyPr/>
          <a:lstStyle/>
          <a:p>
            <a:pPr marL="0" indent="0">
              <a:buNone/>
            </a:pPr>
            <a:r>
              <a:rPr lang="it-IT" sz="1400" dirty="0"/>
              <a:t>Prima della partenza:</a:t>
            </a:r>
          </a:p>
          <a:p>
            <a:r>
              <a:rPr lang="it-IT" sz="1400" b="1" dirty="0"/>
              <a:t>fornire informazioni</a:t>
            </a:r>
            <a:r>
              <a:rPr lang="it-IT" sz="1400" dirty="0"/>
              <a:t> dettagliate</a:t>
            </a:r>
          </a:p>
          <a:p>
            <a:r>
              <a:rPr lang="it-IT" sz="1400" b="1" dirty="0"/>
              <a:t>dotarsi di copertura assicurativa appropriata, </a:t>
            </a:r>
            <a:r>
              <a:rPr lang="it-IT" sz="1400" dirty="0"/>
              <a:t>in linea con gli</a:t>
            </a:r>
            <a:r>
              <a:rPr lang="it-IT" sz="1400" b="1" dirty="0"/>
              <a:t> </a:t>
            </a:r>
            <a:r>
              <a:rPr lang="it-IT" sz="1400" dirty="0"/>
              <a:t>accordi sulla sicurezza </a:t>
            </a:r>
          </a:p>
          <a:p>
            <a:r>
              <a:rPr lang="it-IT" sz="1400" dirty="0"/>
              <a:t>rispettare specifiche </a:t>
            </a:r>
            <a:r>
              <a:rPr lang="it-IT" sz="1400" b="1" dirty="0"/>
              <a:t>condizioni</a:t>
            </a:r>
            <a:r>
              <a:rPr lang="it-IT" sz="1400" dirty="0"/>
              <a:t> e garantire i </a:t>
            </a:r>
            <a:r>
              <a:rPr lang="it-IT" sz="1400" b="1" dirty="0"/>
              <a:t>benefici</a:t>
            </a:r>
            <a:r>
              <a:rPr lang="it-IT" sz="1400" dirty="0"/>
              <a:t> previsti dal contratto di lavoro</a:t>
            </a:r>
          </a:p>
          <a:p>
            <a:pPr marL="0" indent="0">
              <a:buNone/>
            </a:pPr>
            <a:r>
              <a:rPr lang="it-IT" sz="1400" dirty="0"/>
              <a:t>Durante </a:t>
            </a:r>
            <a:r>
              <a:rPr lang="it-IT" sz="1400" dirty="0" smtClean="0"/>
              <a:t>l’esperienza:</a:t>
            </a:r>
            <a:endParaRPr lang="it-IT" sz="1400" dirty="0"/>
          </a:p>
          <a:p>
            <a:r>
              <a:rPr lang="it-IT" sz="1400" dirty="0"/>
              <a:t>garantire </a:t>
            </a:r>
            <a:r>
              <a:rPr lang="it-IT" sz="1400" dirty="0" smtClean="0"/>
              <a:t>il </a:t>
            </a:r>
            <a:r>
              <a:rPr lang="it-IT" sz="1400" dirty="0"/>
              <a:t>supporto e all’assistenza di personale esperto</a:t>
            </a:r>
          </a:p>
          <a:p>
            <a:r>
              <a:rPr lang="it-IT" sz="1400" dirty="0" smtClean="0"/>
              <a:t>adottare misure per </a:t>
            </a:r>
            <a:r>
              <a:rPr lang="it-IT" sz="1400" dirty="0"/>
              <a:t>l'integrazione nella comunità locale</a:t>
            </a:r>
          </a:p>
          <a:p>
            <a:r>
              <a:rPr lang="it-IT" sz="1400" dirty="0"/>
              <a:t>contatti con altri partecipanti all’</a:t>
            </a:r>
            <a:r>
              <a:rPr lang="it-IT" sz="1400" dirty="0" err="1"/>
              <a:t>European</a:t>
            </a:r>
            <a:r>
              <a:rPr lang="it-IT" sz="1400" dirty="0"/>
              <a:t> Solidarity Corps attivi nella stessa area</a:t>
            </a:r>
          </a:p>
          <a:p>
            <a:pPr marL="0" indent="0">
              <a:buNone/>
            </a:pPr>
            <a:r>
              <a:rPr lang="it-IT" sz="1400" dirty="0"/>
              <a:t>Dopo il rientro nel paese di residenza:</a:t>
            </a:r>
          </a:p>
          <a:p>
            <a:r>
              <a:rPr lang="it-IT" sz="1400" dirty="0"/>
              <a:t>rilasciare il </a:t>
            </a:r>
            <a:r>
              <a:rPr lang="it-IT" sz="1400" dirty="0" smtClean="0"/>
              <a:t>certificato EU </a:t>
            </a:r>
            <a:r>
              <a:rPr lang="it-IT" sz="1400" dirty="0" err="1" smtClean="0"/>
              <a:t>solidarity</a:t>
            </a:r>
            <a:r>
              <a:rPr lang="it-IT" sz="1400" dirty="0" smtClean="0"/>
              <a:t> </a:t>
            </a:r>
            <a:r>
              <a:rPr lang="it-IT" sz="1400" dirty="0" err="1" smtClean="0"/>
              <a:t>corps</a:t>
            </a:r>
            <a:endParaRPr lang="it-IT" sz="1400" dirty="0"/>
          </a:p>
        </p:txBody>
      </p:sp>
      <p:sp>
        <p:nvSpPr>
          <p:cNvPr id="4" name="Segnaposto numero diapositiva 3"/>
          <p:cNvSpPr>
            <a:spLocks noGrp="1"/>
          </p:cNvSpPr>
          <p:nvPr>
            <p:ph type="sldNum" sz="quarter" idx="12"/>
          </p:nvPr>
        </p:nvSpPr>
        <p:spPr>
          <a:xfrm>
            <a:off x="6876256" y="6492875"/>
            <a:ext cx="2133600" cy="365125"/>
          </a:xfrm>
        </p:spPr>
        <p:txBody>
          <a:bodyPr/>
          <a:lstStyle/>
          <a:p>
            <a:fld id="{9960EFF3-4749-4E07-85D2-F619CF7B46B8}" type="slidenum">
              <a:rPr lang="it-IT" smtClean="0"/>
              <a:pPr/>
              <a:t>5</a:t>
            </a:fld>
            <a:endParaRPr lang="it-IT"/>
          </a:p>
        </p:txBody>
      </p:sp>
      <p:sp>
        <p:nvSpPr>
          <p:cNvPr id="5" name="Titolo 4"/>
          <p:cNvSpPr>
            <a:spLocks noGrp="1"/>
          </p:cNvSpPr>
          <p:nvPr>
            <p:ph type="title"/>
          </p:nvPr>
        </p:nvSpPr>
        <p:spPr>
          <a:xfrm>
            <a:off x="467544" y="1124744"/>
            <a:ext cx="8229600" cy="720080"/>
          </a:xfrm>
        </p:spPr>
        <p:txBody>
          <a:bodyPr/>
          <a:lstStyle/>
          <a:p>
            <a:r>
              <a:rPr lang="it-IT" dirty="0">
                <a:solidFill>
                  <a:schemeClr val="accent1">
                    <a:lumMod val="75000"/>
                  </a:schemeClr>
                </a:solidFill>
                <a:cs typeface="Arial" pitchFamily="34" charset="0"/>
              </a:rPr>
              <a:t>Il quadro normativo </a:t>
            </a:r>
            <a:r>
              <a:rPr lang="it-IT" sz="2000" dirty="0"/>
              <a:t/>
            </a:r>
            <a:br>
              <a:rPr lang="it-IT" sz="2000" dirty="0"/>
            </a:br>
            <a:r>
              <a:rPr lang="it-IT" sz="1800" dirty="0">
                <a:solidFill>
                  <a:schemeClr val="accent1">
                    <a:lumMod val="75000"/>
                  </a:schemeClr>
                </a:solidFill>
                <a:cs typeface="Arial" pitchFamily="34" charset="0"/>
              </a:rPr>
              <a:t>Le organizzazioni che aderiscono all’</a:t>
            </a:r>
            <a:r>
              <a:rPr lang="it-IT" sz="1800" dirty="0" err="1">
                <a:solidFill>
                  <a:schemeClr val="accent1">
                    <a:lumMod val="75000"/>
                  </a:schemeClr>
                </a:solidFill>
                <a:cs typeface="Arial" pitchFamily="34" charset="0"/>
              </a:rPr>
              <a:t>European</a:t>
            </a:r>
            <a:r>
              <a:rPr lang="it-IT" sz="1800" dirty="0">
                <a:solidFill>
                  <a:schemeClr val="accent1">
                    <a:lumMod val="75000"/>
                  </a:schemeClr>
                </a:solidFill>
                <a:cs typeface="Arial" pitchFamily="34" charset="0"/>
              </a:rPr>
              <a:t> Solidarity Corps devono:</a:t>
            </a:r>
            <a:endParaRPr lang="it-IT" dirty="0">
              <a:solidFill>
                <a:schemeClr val="accent1">
                  <a:lumMod val="75000"/>
                </a:schemeClr>
              </a:solidFill>
              <a:cs typeface="Arial" pitchFamily="34" charset="0"/>
            </a:endParaRPr>
          </a:p>
        </p:txBody>
      </p:sp>
    </p:spTree>
    <p:extLst>
      <p:ext uri="{BB962C8B-B14F-4D97-AF65-F5344CB8AC3E}">
        <p14:creationId xmlns:p14="http://schemas.microsoft.com/office/powerpoint/2010/main" val="26047402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4294967295"/>
          </p:nvPr>
        </p:nvSpPr>
        <p:spPr>
          <a:xfrm>
            <a:off x="7010400" y="6492875"/>
            <a:ext cx="2133600" cy="365125"/>
          </a:xfrm>
          <a:prstGeom prst="rect">
            <a:avLst/>
          </a:prstGeom>
        </p:spPr>
        <p:txBody>
          <a:bodyPr/>
          <a:lstStyle/>
          <a:p>
            <a:fld id="{431E5DD6-E456-7D47-9BB2-78E8B913F309}" type="slidenum">
              <a:rPr lang="it-IT" smtClean="0"/>
              <a:pPr/>
              <a:t>6</a:t>
            </a:fld>
            <a:endParaRPr lang="it-IT"/>
          </a:p>
        </p:txBody>
      </p:sp>
      <p:sp>
        <p:nvSpPr>
          <p:cNvPr id="3" name="Segnaposto contenuto 2"/>
          <p:cNvSpPr>
            <a:spLocks noGrp="1"/>
          </p:cNvSpPr>
          <p:nvPr>
            <p:ph idx="4294967295"/>
          </p:nvPr>
        </p:nvSpPr>
        <p:spPr>
          <a:xfrm>
            <a:off x="467544" y="2138363"/>
            <a:ext cx="8676456" cy="3954462"/>
          </a:xfrm>
          <a:prstGeom prst="rect">
            <a:avLst/>
          </a:prstGeom>
        </p:spPr>
        <p:txBody>
          <a:bodyPr>
            <a:noAutofit/>
          </a:bodyPr>
          <a:lstStyle/>
          <a:p>
            <a:pPr marL="3175" lvl="1" indent="0">
              <a:spcBef>
                <a:spcPts val="800"/>
              </a:spcBef>
              <a:buNone/>
            </a:pPr>
            <a:r>
              <a:rPr lang="en-US" dirty="0" smtClean="0"/>
              <a:t>1. </a:t>
            </a:r>
            <a:r>
              <a:rPr lang="en-US" dirty="0" err="1" smtClean="0"/>
              <a:t>Educazione</a:t>
            </a:r>
            <a:r>
              <a:rPr lang="en-US" dirty="0" smtClean="0"/>
              <a:t> </a:t>
            </a:r>
            <a:r>
              <a:rPr lang="it-IT" dirty="0" smtClean="0"/>
              <a:t>(sezione P)</a:t>
            </a:r>
          </a:p>
          <a:p>
            <a:pPr marL="0" indent="0">
              <a:buNone/>
            </a:pPr>
            <a:r>
              <a:rPr lang="en-US" sz="2400" dirty="0" smtClean="0"/>
              <a:t>2. Salute (</a:t>
            </a:r>
            <a:r>
              <a:rPr lang="en-US" sz="2400" dirty="0" err="1" smtClean="0"/>
              <a:t>sezione</a:t>
            </a:r>
            <a:r>
              <a:rPr lang="en-US" sz="2400" dirty="0" smtClean="0"/>
              <a:t> Q)	</a:t>
            </a:r>
          </a:p>
          <a:p>
            <a:pPr marL="0" indent="0">
              <a:buNone/>
            </a:pPr>
            <a:r>
              <a:rPr lang="en-US" sz="2400" dirty="0" smtClean="0"/>
              <a:t>3. </a:t>
            </a:r>
            <a:r>
              <a:rPr lang="en-US" sz="2400" dirty="0" err="1" smtClean="0"/>
              <a:t>Integrazione</a:t>
            </a:r>
            <a:r>
              <a:rPr lang="en-US" sz="2400" dirty="0" smtClean="0"/>
              <a:t> </a:t>
            </a:r>
            <a:r>
              <a:rPr lang="en-US" sz="2400" dirty="0" err="1" smtClean="0"/>
              <a:t>sociale</a:t>
            </a:r>
            <a:r>
              <a:rPr lang="en-US" sz="2400" dirty="0" smtClean="0"/>
              <a:t> (</a:t>
            </a:r>
            <a:r>
              <a:rPr lang="en-US" sz="2400" dirty="0" err="1" smtClean="0"/>
              <a:t>sezione</a:t>
            </a:r>
            <a:r>
              <a:rPr lang="en-US" sz="2400" dirty="0" smtClean="0"/>
              <a:t> Q)	</a:t>
            </a:r>
          </a:p>
          <a:p>
            <a:pPr marL="0" lvl="1" indent="0">
              <a:spcBef>
                <a:spcPts val="800"/>
              </a:spcBef>
              <a:buNone/>
            </a:pPr>
            <a:r>
              <a:rPr lang="en-US" dirty="0" smtClean="0"/>
              <a:t>4. </a:t>
            </a:r>
            <a:r>
              <a:rPr lang="en-US" dirty="0" err="1" smtClean="0"/>
              <a:t>Protezione</a:t>
            </a:r>
            <a:r>
              <a:rPr lang="en-US" dirty="0" smtClean="0"/>
              <a:t> </a:t>
            </a:r>
            <a:r>
              <a:rPr lang="en-US" dirty="0" err="1" smtClean="0"/>
              <a:t>ambientale</a:t>
            </a:r>
            <a:r>
              <a:rPr lang="en-US" dirty="0" smtClean="0"/>
              <a:t> (</a:t>
            </a:r>
            <a:r>
              <a:rPr lang="en-US" dirty="0" err="1" smtClean="0"/>
              <a:t>sezione</a:t>
            </a:r>
            <a:r>
              <a:rPr lang="en-US" dirty="0" smtClean="0"/>
              <a:t> E)</a:t>
            </a:r>
          </a:p>
          <a:p>
            <a:pPr marL="0" lvl="1" indent="0">
              <a:spcBef>
                <a:spcPts val="800"/>
              </a:spcBef>
              <a:buNone/>
            </a:pPr>
            <a:r>
              <a:rPr lang="en-US" dirty="0" smtClean="0"/>
              <a:t>5. </a:t>
            </a:r>
            <a:r>
              <a:rPr lang="en-US" dirty="0" err="1" smtClean="0"/>
              <a:t>Emergenze</a:t>
            </a:r>
            <a:r>
              <a:rPr lang="en-US" dirty="0" smtClean="0"/>
              <a:t> e </a:t>
            </a:r>
            <a:r>
              <a:rPr lang="en-US" dirty="0" err="1" smtClean="0"/>
              <a:t>gestione</a:t>
            </a:r>
            <a:r>
              <a:rPr lang="en-US" dirty="0" smtClean="0"/>
              <a:t> </a:t>
            </a:r>
            <a:r>
              <a:rPr lang="en-US" dirty="0" err="1" smtClean="0"/>
              <a:t>calamità</a:t>
            </a:r>
            <a:r>
              <a:rPr lang="en-US" dirty="0" smtClean="0"/>
              <a:t> (</a:t>
            </a:r>
            <a:r>
              <a:rPr lang="en-US" dirty="0" err="1" smtClean="0"/>
              <a:t>sezioni</a:t>
            </a:r>
            <a:r>
              <a:rPr lang="en-US" dirty="0" smtClean="0"/>
              <a:t> O &amp; Q)</a:t>
            </a:r>
          </a:p>
          <a:p>
            <a:pPr marL="0" lvl="1" indent="0">
              <a:spcBef>
                <a:spcPts val="800"/>
              </a:spcBef>
              <a:buNone/>
            </a:pPr>
            <a:r>
              <a:rPr lang="en-US" dirty="0" smtClean="0"/>
              <a:t>6. </a:t>
            </a:r>
            <a:r>
              <a:rPr lang="en-US" dirty="0" err="1" smtClean="0"/>
              <a:t>Aiuti</a:t>
            </a:r>
            <a:r>
              <a:rPr lang="en-US" dirty="0" smtClean="0"/>
              <a:t> </a:t>
            </a:r>
            <a:r>
              <a:rPr lang="en-US" dirty="0" err="1" smtClean="0"/>
              <a:t>Alimentari</a:t>
            </a:r>
            <a:r>
              <a:rPr lang="en-US" dirty="0" smtClean="0"/>
              <a:t> (</a:t>
            </a:r>
            <a:r>
              <a:rPr lang="en-US" dirty="0" err="1" smtClean="0"/>
              <a:t>sezioni</a:t>
            </a:r>
            <a:r>
              <a:rPr lang="en-US" dirty="0" smtClean="0"/>
              <a:t> C &amp; I)</a:t>
            </a:r>
          </a:p>
          <a:p>
            <a:pPr marL="0" lvl="1" indent="0">
              <a:spcBef>
                <a:spcPts val="800"/>
              </a:spcBef>
              <a:buNone/>
            </a:pPr>
            <a:r>
              <a:rPr lang="en-US" sz="1600" dirty="0" err="1" smtClean="0"/>
              <a:t>L’Implementing</a:t>
            </a:r>
            <a:r>
              <a:rPr lang="en-US" sz="1600" dirty="0" smtClean="0"/>
              <a:t> Guide </a:t>
            </a:r>
            <a:r>
              <a:rPr lang="en-US" sz="1600" dirty="0" err="1" smtClean="0"/>
              <a:t>fornisce</a:t>
            </a:r>
            <a:r>
              <a:rPr lang="en-US" sz="1600" dirty="0" smtClean="0"/>
              <a:t> due </a:t>
            </a:r>
            <a:r>
              <a:rPr lang="en-US" sz="1600" dirty="0" err="1" smtClean="0"/>
              <a:t>liste</a:t>
            </a:r>
            <a:r>
              <a:rPr lang="en-US" sz="1600" dirty="0" smtClean="0"/>
              <a:t> di </a:t>
            </a:r>
            <a:r>
              <a:rPr lang="en-US" sz="1600" dirty="0" err="1" smtClean="0"/>
              <a:t>criteri</a:t>
            </a:r>
            <a:r>
              <a:rPr lang="en-US" sz="1600" dirty="0" smtClean="0"/>
              <a:t> </a:t>
            </a:r>
            <a:r>
              <a:rPr lang="en-US" sz="1600" dirty="0" err="1" smtClean="0"/>
              <a:t>utili</a:t>
            </a:r>
            <a:r>
              <a:rPr lang="en-US" sz="1600" dirty="0" smtClean="0"/>
              <a:t> a  </a:t>
            </a:r>
            <a:r>
              <a:rPr lang="en-US" sz="1600" dirty="0" err="1" smtClean="0"/>
              <a:t>valutare</a:t>
            </a:r>
            <a:r>
              <a:rPr lang="en-US" sz="1600" dirty="0" smtClean="0"/>
              <a:t> </a:t>
            </a:r>
            <a:r>
              <a:rPr lang="en-US" sz="1600" dirty="0" err="1" smtClean="0"/>
              <a:t>l’eligibilità</a:t>
            </a:r>
            <a:r>
              <a:rPr lang="en-US" sz="1600" dirty="0" smtClean="0"/>
              <a:t> </a:t>
            </a:r>
            <a:r>
              <a:rPr lang="en-US" sz="1600" dirty="0" err="1" smtClean="0"/>
              <a:t>delle</a:t>
            </a:r>
            <a:r>
              <a:rPr lang="en-US" sz="1600" dirty="0" smtClean="0"/>
              <a:t> </a:t>
            </a:r>
            <a:r>
              <a:rPr lang="en-US" sz="1600" dirty="0" err="1" smtClean="0"/>
              <a:t>organizzazioni</a:t>
            </a:r>
            <a:r>
              <a:rPr lang="en-US" sz="1600" dirty="0" smtClean="0"/>
              <a:t> e </a:t>
            </a:r>
            <a:r>
              <a:rPr lang="en-US" sz="1600" dirty="0" err="1" smtClean="0"/>
              <a:t>delle</a:t>
            </a:r>
            <a:r>
              <a:rPr lang="en-US" sz="1600" dirty="0" smtClean="0"/>
              <a:t> </a:t>
            </a:r>
            <a:r>
              <a:rPr lang="en-US" sz="1600" dirty="0" err="1" smtClean="0"/>
              <a:t>offerte</a:t>
            </a:r>
            <a:r>
              <a:rPr lang="en-US" sz="1600" dirty="0" smtClean="0"/>
              <a:t> di </a:t>
            </a:r>
            <a:r>
              <a:rPr lang="en-US" sz="1600" dirty="0" err="1" smtClean="0"/>
              <a:t>lavoro</a:t>
            </a:r>
            <a:r>
              <a:rPr lang="en-US" sz="1600" dirty="0" smtClean="0"/>
              <a:t> (</a:t>
            </a:r>
            <a:r>
              <a:rPr lang="en-US" sz="1600" dirty="0" err="1" smtClean="0"/>
              <a:t>cfr</a:t>
            </a:r>
            <a:r>
              <a:rPr lang="en-US" sz="1600" dirty="0" smtClean="0"/>
              <a:t>. p. 76).</a:t>
            </a:r>
            <a:endParaRPr lang="it-IT" sz="1600" dirty="0"/>
          </a:p>
        </p:txBody>
      </p:sp>
      <p:sp>
        <p:nvSpPr>
          <p:cNvPr id="7" name="Titolo 1"/>
          <p:cNvSpPr txBox="1">
            <a:spLocks/>
          </p:cNvSpPr>
          <p:nvPr/>
        </p:nvSpPr>
        <p:spPr>
          <a:xfrm>
            <a:off x="342378" y="1412776"/>
            <a:ext cx="8229600" cy="720080"/>
          </a:xfrm>
          <a:prstGeom prst="rect">
            <a:avLst/>
          </a:prstGeom>
        </p:spPr>
        <p:txBody>
          <a:bodyPr/>
          <a:lstStyle>
            <a:lvl1pPr algn="l" defTabSz="914400" rtl="0" eaLnBrk="1" latinLnBrk="0" hangingPunct="1">
              <a:spcBef>
                <a:spcPct val="0"/>
              </a:spcBef>
              <a:buNone/>
              <a:defRPr sz="2800" kern="1200">
                <a:solidFill>
                  <a:srgbClr val="034EA2"/>
                </a:solidFill>
                <a:latin typeface="Arial Black" pitchFamily="34" charset="0"/>
                <a:ea typeface="+mj-ea"/>
                <a:cs typeface="+mj-cs"/>
              </a:defRPr>
            </a:lvl1pPr>
          </a:lstStyle>
          <a:p>
            <a:r>
              <a:rPr lang="it-IT" sz="3200" dirty="0">
                <a:solidFill>
                  <a:schemeClr val="accent1">
                    <a:lumMod val="75000"/>
                  </a:schemeClr>
                </a:solidFill>
              </a:rPr>
              <a:t>Settori solidali (NACE*)</a:t>
            </a:r>
          </a:p>
        </p:txBody>
      </p:sp>
      <p:sp>
        <p:nvSpPr>
          <p:cNvPr id="5" name="Rettangolo 4"/>
          <p:cNvSpPr/>
          <p:nvPr/>
        </p:nvSpPr>
        <p:spPr>
          <a:xfrm>
            <a:off x="100694" y="5961389"/>
            <a:ext cx="8712968" cy="261610"/>
          </a:xfrm>
          <a:prstGeom prst="rect">
            <a:avLst/>
          </a:prstGeom>
        </p:spPr>
        <p:txBody>
          <a:bodyPr wrap="square">
            <a:spAutoFit/>
          </a:bodyPr>
          <a:lstStyle/>
          <a:p>
            <a:r>
              <a:rPr lang="en-US" sz="1050" dirty="0"/>
              <a:t>* Statistical classification of economic activities in the European Community</a:t>
            </a:r>
          </a:p>
        </p:txBody>
      </p:sp>
      <p:sp>
        <p:nvSpPr>
          <p:cNvPr id="8" name="Titolo 1"/>
          <p:cNvSpPr txBox="1">
            <a:spLocks/>
          </p:cNvSpPr>
          <p:nvPr/>
        </p:nvSpPr>
        <p:spPr>
          <a:xfrm rot="1197275">
            <a:off x="5043754" y="1100638"/>
            <a:ext cx="3782071" cy="712851"/>
          </a:xfrm>
          <a:prstGeom prst="rect">
            <a:avLst/>
          </a:prstGeom>
        </p:spPr>
        <p:txBody>
          <a:bodyPr>
            <a:noAutofit/>
          </a:bodyPr>
          <a:lstStyle>
            <a:lvl1pPr algn="l" defTabSz="914400" rtl="0" eaLnBrk="1" latinLnBrk="0" hangingPunct="1">
              <a:spcBef>
                <a:spcPct val="0"/>
              </a:spcBef>
              <a:buNone/>
              <a:defRPr sz="2800" kern="1200">
                <a:solidFill>
                  <a:srgbClr val="034EA2"/>
                </a:solidFill>
                <a:latin typeface="Arial Black" pitchFamily="34" charset="0"/>
                <a:ea typeface="+mj-ea"/>
                <a:cs typeface="+mj-cs"/>
              </a:defRPr>
            </a:lvl1pPr>
          </a:lstStyle>
          <a:p>
            <a:r>
              <a:rPr lang="it-IT" dirty="0">
                <a:solidFill>
                  <a:srgbClr val="C00000"/>
                </a:solidFill>
              </a:rPr>
              <a:t>Organizzazioni </a:t>
            </a:r>
            <a:r>
              <a:rPr lang="it-IT" dirty="0" smtClean="0">
                <a:solidFill>
                  <a:srgbClr val="C00000"/>
                </a:solidFill>
              </a:rPr>
              <a:t>e/o </a:t>
            </a:r>
            <a:r>
              <a:rPr lang="it-IT" dirty="0">
                <a:solidFill>
                  <a:srgbClr val="C00000"/>
                </a:solidFill>
              </a:rPr>
              <a:t>offerte di </a:t>
            </a:r>
            <a:r>
              <a:rPr lang="it-IT" dirty="0" smtClean="0">
                <a:solidFill>
                  <a:srgbClr val="C00000"/>
                </a:solidFill>
              </a:rPr>
              <a:t>lavoro!</a:t>
            </a:r>
            <a:endParaRPr lang="it-IT" dirty="0">
              <a:solidFill>
                <a:srgbClr val="C00000"/>
              </a:solidFill>
            </a:endParaRPr>
          </a:p>
        </p:txBody>
      </p:sp>
    </p:spTree>
    <p:extLst>
      <p:ext uri="{BB962C8B-B14F-4D97-AF65-F5344CB8AC3E}">
        <p14:creationId xmlns:p14="http://schemas.microsoft.com/office/powerpoint/2010/main" val="16087598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1196752"/>
            <a:ext cx="7992888" cy="576064"/>
          </a:xfrm>
        </p:spPr>
        <p:txBody>
          <a:bodyPr/>
          <a:lstStyle/>
          <a:p>
            <a:r>
              <a:rPr lang="it-IT" sz="3200" b="1" dirty="0" smtClean="0">
                <a:solidFill>
                  <a:schemeClr val="accent1">
                    <a:lumMod val="75000"/>
                  </a:schemeClr>
                </a:solidFill>
              </a:rPr>
              <a:t>Servizi integrati e personalizzati </a:t>
            </a:r>
            <a:r>
              <a:rPr lang="it-IT" sz="3200" dirty="0" smtClean="0">
                <a:solidFill>
                  <a:schemeClr val="accent1">
                    <a:lumMod val="75000"/>
                  </a:schemeClr>
                </a:solidFill>
              </a:rPr>
              <a:t>per giovani e datori di lavoro</a:t>
            </a:r>
            <a:endParaRPr lang="it-IT" sz="3200" dirty="0">
              <a:solidFill>
                <a:schemeClr val="accent1">
                  <a:lumMod val="75000"/>
                </a:schemeClr>
              </a:solidFill>
            </a:endParaRPr>
          </a:p>
        </p:txBody>
      </p:sp>
      <p:sp>
        <p:nvSpPr>
          <p:cNvPr id="6" name="Segnaposto numero diapositiva 5"/>
          <p:cNvSpPr>
            <a:spLocks noGrp="1"/>
          </p:cNvSpPr>
          <p:nvPr>
            <p:ph type="sldNum" sz="quarter" idx="4294967295"/>
          </p:nvPr>
        </p:nvSpPr>
        <p:spPr>
          <a:xfrm>
            <a:off x="7010400" y="6492875"/>
            <a:ext cx="2133600" cy="365125"/>
          </a:xfrm>
          <a:prstGeom prst="rect">
            <a:avLst/>
          </a:prstGeom>
        </p:spPr>
        <p:txBody>
          <a:bodyPr/>
          <a:lstStyle/>
          <a:p>
            <a:fld id="{431E5DD6-E456-7D47-9BB2-78E8B913F309}" type="slidenum">
              <a:rPr lang="it-IT" smtClean="0"/>
              <a:t>7</a:t>
            </a:fld>
            <a:endParaRPr lang="it-IT" dirty="0"/>
          </a:p>
        </p:txBody>
      </p:sp>
      <p:sp>
        <p:nvSpPr>
          <p:cNvPr id="4" name="Segnaposto contenuto 3"/>
          <p:cNvSpPr>
            <a:spLocks noGrp="1"/>
          </p:cNvSpPr>
          <p:nvPr>
            <p:ph sz="half" idx="4294967295"/>
          </p:nvPr>
        </p:nvSpPr>
        <p:spPr>
          <a:xfrm>
            <a:off x="4011613" y="1340768"/>
            <a:ext cx="5132387" cy="3976688"/>
          </a:xfrm>
          <a:prstGeom prst="rect">
            <a:avLst/>
          </a:prstGeom>
        </p:spPr>
        <p:txBody>
          <a:bodyPr>
            <a:noAutofit/>
          </a:bodyPr>
          <a:lstStyle/>
          <a:p>
            <a:pPr marL="0" lvl="0" indent="0">
              <a:buNone/>
            </a:pPr>
            <a:endParaRPr lang="en-US" sz="3600" dirty="0" smtClean="0"/>
          </a:p>
          <a:p>
            <a:pPr marL="0" lvl="0" indent="0">
              <a:spcAft>
                <a:spcPts val="600"/>
              </a:spcAft>
              <a:buNone/>
            </a:pPr>
            <a:endParaRPr lang="en-US" sz="2400" dirty="0" smtClean="0"/>
          </a:p>
          <a:p>
            <a:pPr lvl="1">
              <a:spcAft>
                <a:spcPts val="600"/>
              </a:spcAft>
            </a:pPr>
            <a:r>
              <a:rPr lang="en-US" sz="2400" dirty="0" smtClean="0"/>
              <a:t>Accesso </a:t>
            </a:r>
            <a:r>
              <a:rPr lang="en-US" sz="2400" dirty="0" err="1" smtClean="0"/>
              <a:t>ai</a:t>
            </a:r>
            <a:r>
              <a:rPr lang="en-US" sz="2400" dirty="0" smtClean="0"/>
              <a:t> </a:t>
            </a:r>
            <a:r>
              <a:rPr lang="en-US" sz="2400" dirty="0" err="1" smtClean="0"/>
              <a:t>servizi</a:t>
            </a:r>
            <a:endParaRPr lang="en-US" sz="2400" dirty="0" smtClean="0"/>
          </a:p>
          <a:p>
            <a:pPr lvl="1">
              <a:spcAft>
                <a:spcPts val="600"/>
              </a:spcAft>
            </a:pPr>
            <a:r>
              <a:rPr lang="en-US" sz="2400" dirty="0" err="1" smtClean="0"/>
              <a:t>Raccolta</a:t>
            </a:r>
            <a:r>
              <a:rPr lang="en-US" sz="2400" dirty="0" smtClean="0"/>
              <a:t> </a:t>
            </a:r>
            <a:r>
              <a:rPr lang="en-US" sz="2400" dirty="0" err="1" smtClean="0"/>
              <a:t>delle</a:t>
            </a:r>
            <a:r>
              <a:rPr lang="en-US" sz="2400" dirty="0" smtClean="0"/>
              <a:t> vacancies </a:t>
            </a:r>
          </a:p>
          <a:p>
            <a:pPr lvl="1">
              <a:spcAft>
                <a:spcPts val="600"/>
              </a:spcAft>
            </a:pPr>
            <a:r>
              <a:rPr lang="en-US" sz="2400" dirty="0" smtClean="0"/>
              <a:t>(Pre)selection and recruitment</a:t>
            </a:r>
          </a:p>
          <a:p>
            <a:pPr lvl="1">
              <a:spcAft>
                <a:spcPts val="600"/>
              </a:spcAft>
            </a:pPr>
            <a:r>
              <a:rPr lang="en-US" sz="2400" dirty="0" smtClean="0"/>
              <a:t>Placement e post placement</a:t>
            </a:r>
          </a:p>
          <a:p>
            <a:pPr lvl="1">
              <a:spcAft>
                <a:spcPts val="600"/>
              </a:spcAft>
            </a:pPr>
            <a:r>
              <a:rPr lang="en-US" sz="2400" dirty="0" smtClean="0"/>
              <a:t>Accesso </a:t>
            </a:r>
            <a:r>
              <a:rPr lang="en-US" sz="2400" dirty="0" err="1" smtClean="0"/>
              <a:t>alle</a:t>
            </a:r>
            <a:r>
              <a:rPr lang="en-US" sz="2400" dirty="0" smtClean="0"/>
              <a:t> </a:t>
            </a:r>
            <a:r>
              <a:rPr lang="en-US" sz="2400" dirty="0" err="1" smtClean="0"/>
              <a:t>misure</a:t>
            </a:r>
            <a:r>
              <a:rPr lang="en-US" sz="2400" dirty="0" smtClean="0"/>
              <a:t> di </a:t>
            </a:r>
            <a:r>
              <a:rPr lang="en-US" sz="2400" dirty="0" err="1" smtClean="0"/>
              <a:t>supporto</a:t>
            </a:r>
            <a:r>
              <a:rPr lang="en-US" sz="2400" dirty="0" smtClean="0"/>
              <a:t> </a:t>
            </a:r>
            <a:r>
              <a:rPr lang="en-US" sz="2400" dirty="0" err="1" smtClean="0"/>
              <a:t>finanziario</a:t>
            </a:r>
            <a:r>
              <a:rPr lang="en-US" sz="2400" dirty="0" smtClean="0"/>
              <a:t> e </a:t>
            </a:r>
            <a:r>
              <a:rPr lang="en-US" sz="2400" dirty="0" err="1" smtClean="0"/>
              <a:t>alle</a:t>
            </a:r>
            <a:r>
              <a:rPr lang="en-US" sz="2400" dirty="0" smtClean="0"/>
              <a:t> procedure </a:t>
            </a:r>
            <a:r>
              <a:rPr lang="en-US" sz="2400" dirty="0" err="1" smtClean="0"/>
              <a:t>amministrative</a:t>
            </a:r>
            <a:endParaRPr lang="en-US" sz="2400" dirty="0"/>
          </a:p>
        </p:txBody>
      </p:sp>
      <p:sp>
        <p:nvSpPr>
          <p:cNvPr id="3" name="Segnaposto contenuto 2"/>
          <p:cNvSpPr>
            <a:spLocks noGrp="1"/>
          </p:cNvSpPr>
          <p:nvPr>
            <p:ph sz="half" idx="4294967295"/>
          </p:nvPr>
        </p:nvSpPr>
        <p:spPr>
          <a:xfrm>
            <a:off x="899592" y="2204864"/>
            <a:ext cx="2952750" cy="3976687"/>
          </a:xfrm>
          <a:prstGeom prst="rect">
            <a:avLst/>
          </a:prstGeom>
        </p:spPr>
        <p:txBody>
          <a:bodyPr anchor="ctr">
            <a:noAutofit/>
          </a:bodyPr>
          <a:lstStyle/>
          <a:p>
            <a:pPr marL="0" indent="0">
              <a:buNone/>
            </a:pPr>
            <a:r>
              <a:rPr lang="en-US" sz="2800" i="1" dirty="0" err="1" smtClean="0"/>
              <a:t>Approccio</a:t>
            </a:r>
            <a:r>
              <a:rPr lang="en-US" sz="2800" i="1" dirty="0" smtClean="0"/>
              <a:t> </a:t>
            </a:r>
          </a:p>
          <a:p>
            <a:pPr marL="0" indent="0">
              <a:buNone/>
            </a:pPr>
            <a:r>
              <a:rPr lang="en-US" sz="2800" i="1" dirty="0" smtClean="0"/>
              <a:t>one-to-one</a:t>
            </a:r>
          </a:p>
          <a:p>
            <a:pPr marL="0" indent="0">
              <a:buNone/>
            </a:pPr>
            <a:endParaRPr lang="en-US" sz="2800" i="1" dirty="0" smtClean="0"/>
          </a:p>
          <a:p>
            <a:pPr marL="0" indent="0">
              <a:buNone/>
            </a:pPr>
            <a:r>
              <a:rPr lang="en-US" sz="2800" i="1" dirty="0" err="1"/>
              <a:t>d</a:t>
            </a:r>
            <a:r>
              <a:rPr lang="en-US" sz="2800" i="1" dirty="0" err="1" smtClean="0"/>
              <a:t>all’accesso</a:t>
            </a:r>
            <a:r>
              <a:rPr lang="en-US" sz="2800" i="1" dirty="0" smtClean="0"/>
              <a:t> al </a:t>
            </a:r>
            <a:r>
              <a:rPr lang="en-US" sz="2800" i="1" dirty="0" err="1" smtClean="0"/>
              <a:t>progetto</a:t>
            </a:r>
            <a:r>
              <a:rPr lang="en-US" sz="2800" i="1" dirty="0" smtClean="0"/>
              <a:t> al </a:t>
            </a:r>
            <a:r>
              <a:rPr lang="en-US" sz="2800" i="1" dirty="0" err="1" smtClean="0"/>
              <a:t>rientro</a:t>
            </a:r>
            <a:r>
              <a:rPr lang="en-US" sz="2800" i="1" dirty="0" smtClean="0"/>
              <a:t> post placement  </a:t>
            </a:r>
            <a:endParaRPr lang="en-US" sz="2800" i="1" dirty="0"/>
          </a:p>
        </p:txBody>
      </p:sp>
    </p:spTree>
    <p:extLst>
      <p:ext uri="{BB962C8B-B14F-4D97-AF65-F5344CB8AC3E}">
        <p14:creationId xmlns:p14="http://schemas.microsoft.com/office/powerpoint/2010/main" val="41082043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268760"/>
            <a:ext cx="6336704" cy="576064"/>
          </a:xfrm>
        </p:spPr>
        <p:txBody>
          <a:bodyPr/>
          <a:lstStyle/>
          <a:p>
            <a:r>
              <a:rPr lang="en-US" sz="3200" b="1" dirty="0" err="1" smtClean="0">
                <a:solidFill>
                  <a:schemeClr val="accent1">
                    <a:lumMod val="75000"/>
                  </a:schemeClr>
                </a:solidFill>
              </a:rPr>
              <a:t>Attività</a:t>
            </a:r>
            <a:r>
              <a:rPr lang="en-US" sz="3200" b="1" dirty="0" smtClean="0">
                <a:solidFill>
                  <a:schemeClr val="accent1">
                    <a:lumMod val="75000"/>
                  </a:schemeClr>
                </a:solidFill>
              </a:rPr>
              <a:t> </a:t>
            </a:r>
            <a:r>
              <a:rPr lang="en-US" sz="3200" b="1" dirty="0" err="1" smtClean="0">
                <a:solidFill>
                  <a:schemeClr val="accent1">
                    <a:lumMod val="75000"/>
                  </a:schemeClr>
                </a:solidFill>
              </a:rPr>
              <a:t>pilota</a:t>
            </a:r>
            <a:endParaRPr lang="it-IT" sz="3200" dirty="0">
              <a:solidFill>
                <a:schemeClr val="accent1">
                  <a:lumMod val="75000"/>
                </a:schemeClr>
              </a:solidFill>
            </a:endParaRPr>
          </a:p>
        </p:txBody>
      </p:sp>
      <p:sp>
        <p:nvSpPr>
          <p:cNvPr id="3" name="Segnaposto numero diapositiva 2"/>
          <p:cNvSpPr>
            <a:spLocks noGrp="1"/>
          </p:cNvSpPr>
          <p:nvPr>
            <p:ph type="sldNum" sz="quarter" idx="4294967295"/>
          </p:nvPr>
        </p:nvSpPr>
        <p:spPr>
          <a:xfrm>
            <a:off x="7010400" y="6492875"/>
            <a:ext cx="2133600" cy="365125"/>
          </a:xfrm>
          <a:prstGeom prst="rect">
            <a:avLst/>
          </a:prstGeom>
        </p:spPr>
        <p:txBody>
          <a:bodyPr/>
          <a:lstStyle/>
          <a:p>
            <a:fld id="{431E5DD6-E456-7D47-9BB2-78E8B913F309}" type="slidenum">
              <a:rPr lang="it-IT" smtClean="0"/>
              <a:t>8</a:t>
            </a:fld>
            <a:endParaRPr lang="it-IT"/>
          </a:p>
        </p:txBody>
      </p:sp>
      <p:sp>
        <p:nvSpPr>
          <p:cNvPr id="4" name="Segnaposto contenuto 3"/>
          <p:cNvSpPr>
            <a:spLocks noGrp="1"/>
          </p:cNvSpPr>
          <p:nvPr>
            <p:ph idx="4294967295"/>
          </p:nvPr>
        </p:nvSpPr>
        <p:spPr>
          <a:xfrm>
            <a:off x="467544" y="2348880"/>
            <a:ext cx="8229600" cy="3384550"/>
          </a:xfrm>
          <a:prstGeom prst="rect">
            <a:avLst/>
          </a:prstGeom>
        </p:spPr>
        <p:txBody>
          <a:bodyPr>
            <a:normAutofit fontScale="85000" lnSpcReduction="10000"/>
          </a:bodyPr>
          <a:lstStyle/>
          <a:p>
            <a:pPr>
              <a:buClr>
                <a:srgbClr val="034EA2"/>
              </a:buClr>
            </a:pPr>
            <a:r>
              <a:rPr lang="en-US" sz="3600" dirty="0" err="1"/>
              <a:t>R</a:t>
            </a:r>
            <a:r>
              <a:rPr lang="en-US" sz="3600" dirty="0" err="1" smtClean="0"/>
              <a:t>ivolta</a:t>
            </a:r>
            <a:r>
              <a:rPr lang="en-US" sz="3600" dirty="0" smtClean="0"/>
              <a:t> a </a:t>
            </a:r>
            <a:r>
              <a:rPr lang="en-US" sz="3600" b="1" dirty="0" smtClean="0"/>
              <a:t>200 </a:t>
            </a:r>
            <a:r>
              <a:rPr lang="en-US" sz="3600" b="1" dirty="0" err="1" smtClean="0"/>
              <a:t>tirocinanti</a:t>
            </a:r>
            <a:endParaRPr lang="en-US" sz="3600" b="1" dirty="0" smtClean="0"/>
          </a:p>
          <a:p>
            <a:pPr>
              <a:buClr>
                <a:srgbClr val="034EA2"/>
              </a:buClr>
            </a:pPr>
            <a:r>
              <a:rPr lang="en-US" sz="3600" dirty="0" smtClean="0"/>
              <a:t>Supporto </a:t>
            </a:r>
            <a:r>
              <a:rPr lang="en-US" sz="3600" dirty="0" err="1" smtClean="0"/>
              <a:t>personalizzato</a:t>
            </a:r>
            <a:r>
              <a:rPr lang="en-US" sz="3600" dirty="0" smtClean="0"/>
              <a:t>: </a:t>
            </a:r>
          </a:p>
          <a:p>
            <a:pPr lvl="1"/>
            <a:r>
              <a:rPr lang="en-US" sz="3200" dirty="0" smtClean="0"/>
              <a:t> </a:t>
            </a:r>
            <a:r>
              <a:rPr lang="en-US" sz="3200" dirty="0" err="1" smtClean="0"/>
              <a:t>sostegno</a:t>
            </a:r>
            <a:r>
              <a:rPr lang="en-US" sz="3200" dirty="0" smtClean="0"/>
              <a:t> per </a:t>
            </a:r>
            <a:r>
              <a:rPr lang="en-US" sz="3200" dirty="0" err="1" smtClean="0"/>
              <a:t>l’inserimento</a:t>
            </a:r>
            <a:r>
              <a:rPr lang="en-US" sz="3200" dirty="0" smtClean="0"/>
              <a:t> </a:t>
            </a:r>
            <a:r>
              <a:rPr lang="en-US" sz="3200" dirty="0" err="1" smtClean="0"/>
              <a:t>nel</a:t>
            </a:r>
            <a:r>
              <a:rPr lang="en-US" sz="3200" dirty="0" smtClean="0"/>
              <a:t> </a:t>
            </a:r>
            <a:r>
              <a:rPr lang="en-US" sz="3200" dirty="0" err="1" smtClean="0"/>
              <a:t>paese</a:t>
            </a:r>
            <a:r>
              <a:rPr lang="en-US" sz="3200" dirty="0" smtClean="0"/>
              <a:t> di   </a:t>
            </a:r>
            <a:r>
              <a:rPr lang="en-US" sz="3200" dirty="0" err="1" smtClean="0"/>
              <a:t>destinazione</a:t>
            </a:r>
            <a:endParaRPr lang="en-US" sz="3200" dirty="0" smtClean="0"/>
          </a:p>
          <a:p>
            <a:pPr lvl="1"/>
            <a:r>
              <a:rPr lang="en-US" sz="3200" dirty="0" smtClean="0"/>
              <a:t> </a:t>
            </a:r>
            <a:r>
              <a:rPr lang="en-US" sz="3200" dirty="0" err="1" smtClean="0"/>
              <a:t>formazione</a:t>
            </a:r>
            <a:r>
              <a:rPr lang="en-US" sz="3200" dirty="0" smtClean="0"/>
              <a:t> e </a:t>
            </a:r>
            <a:r>
              <a:rPr lang="en-US" sz="3200" dirty="0" err="1" smtClean="0"/>
              <a:t>sostegno</a:t>
            </a:r>
            <a:r>
              <a:rPr lang="en-US" sz="3200" dirty="0" smtClean="0"/>
              <a:t> </a:t>
            </a:r>
            <a:r>
              <a:rPr lang="en-US" sz="3200" dirty="0" err="1" smtClean="0"/>
              <a:t>personalizzato</a:t>
            </a:r>
            <a:endParaRPr lang="en-US" sz="3200" dirty="0" smtClean="0"/>
          </a:p>
          <a:p>
            <a:pPr lvl="1"/>
            <a:r>
              <a:rPr lang="en-US" sz="3200" dirty="0" smtClean="0"/>
              <a:t> mentoring </a:t>
            </a:r>
            <a:r>
              <a:rPr lang="en-US" sz="3200" dirty="0" err="1" smtClean="0"/>
              <a:t>nel</a:t>
            </a:r>
            <a:r>
              <a:rPr lang="en-US" sz="3200" dirty="0" smtClean="0"/>
              <a:t> post </a:t>
            </a:r>
            <a:r>
              <a:rPr lang="en-US" sz="3200" dirty="0" err="1" smtClean="0"/>
              <a:t>tirocinio</a:t>
            </a:r>
            <a:r>
              <a:rPr lang="en-US" sz="3200" dirty="0" smtClean="0"/>
              <a:t> </a:t>
            </a:r>
          </a:p>
          <a:p>
            <a:pPr lvl="1"/>
            <a:r>
              <a:rPr lang="en-US" sz="3200" dirty="0" smtClean="0"/>
              <a:t> </a:t>
            </a:r>
            <a:r>
              <a:rPr lang="en-US" sz="3200" dirty="0" err="1" smtClean="0"/>
              <a:t>supporto</a:t>
            </a:r>
            <a:r>
              <a:rPr lang="en-US" sz="3200" dirty="0" smtClean="0"/>
              <a:t> </a:t>
            </a:r>
            <a:r>
              <a:rPr lang="en-US" sz="3200" dirty="0" err="1" smtClean="0"/>
              <a:t>nella</a:t>
            </a:r>
            <a:r>
              <a:rPr lang="en-US" sz="3200" dirty="0" smtClean="0"/>
              <a:t> </a:t>
            </a:r>
            <a:r>
              <a:rPr lang="en-US" sz="3200" dirty="0" err="1" smtClean="0"/>
              <a:t>validazione</a:t>
            </a:r>
            <a:r>
              <a:rPr lang="en-US" sz="3200" dirty="0" smtClean="0"/>
              <a:t> </a:t>
            </a:r>
            <a:r>
              <a:rPr lang="en-US" sz="3200" dirty="0" err="1" smtClean="0"/>
              <a:t>delle</a:t>
            </a:r>
            <a:r>
              <a:rPr lang="en-US" sz="3200" dirty="0" smtClean="0"/>
              <a:t> </a:t>
            </a:r>
            <a:r>
              <a:rPr lang="en-US" sz="3200" dirty="0" err="1" smtClean="0"/>
              <a:t>competenze</a:t>
            </a:r>
            <a:endParaRPr lang="it-IT" sz="3200" dirty="0"/>
          </a:p>
        </p:txBody>
      </p:sp>
    </p:spTree>
    <p:extLst>
      <p:ext uri="{BB962C8B-B14F-4D97-AF65-F5344CB8AC3E}">
        <p14:creationId xmlns:p14="http://schemas.microsoft.com/office/powerpoint/2010/main" val="2771399323"/>
      </p:ext>
    </p:extLst>
  </p:cSld>
  <p:clrMapOvr>
    <a:masterClrMapping/>
  </p:clrMapOvr>
  <p:timing>
    <p:tnLst>
      <p:par>
        <p:cTn id="1" dur="indefinite" restart="never" nodeType="tmRoot"/>
      </p:par>
    </p:tnLst>
  </p:timing>
</p:sld>
</file>

<file path=ppt/theme/theme1.xml><?xml version="1.0" encoding="utf-8"?>
<a:theme xmlns:a="http://schemas.openxmlformats.org/drawingml/2006/main" name="EUSC_project_Colucc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EUSC_project_Colucc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EUSC_project_Colucc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ESC_PPT_loghi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ESC_PPT_loghi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Presentazione standard2_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sonalizzato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ESC_PPT_logh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EUSC_project_Colucci</Template>
  <TotalTime>442</TotalTime>
  <Words>1253</Words>
  <Application>Microsoft Office PowerPoint</Application>
  <PresentationFormat>Presentazione su schermo (4:3)</PresentationFormat>
  <Paragraphs>228</Paragraphs>
  <Slides>18</Slides>
  <Notes>8</Notes>
  <HiddenSlides>0</HiddenSlides>
  <MMClips>0</MMClips>
  <ScaleCrop>false</ScaleCrop>
  <HeadingPairs>
    <vt:vector size="4" baseType="variant">
      <vt:variant>
        <vt:lpstr>Tema</vt:lpstr>
      </vt:variant>
      <vt:variant>
        <vt:i4>7</vt:i4>
      </vt:variant>
      <vt:variant>
        <vt:lpstr>Titoli diapositive</vt:lpstr>
      </vt:variant>
      <vt:variant>
        <vt:i4>18</vt:i4>
      </vt:variant>
    </vt:vector>
  </HeadingPairs>
  <TitlesOfParts>
    <vt:vector size="25" baseType="lpstr">
      <vt:lpstr>EUSC_project_Colucci</vt:lpstr>
      <vt:lpstr>1_EUSC_project_Colucci</vt:lpstr>
      <vt:lpstr>2_EUSC_project_Colucci</vt:lpstr>
      <vt:lpstr>ESC_PPT_loghi (1)</vt:lpstr>
      <vt:lpstr>1_ESC_PPT_loghi (1)</vt:lpstr>
      <vt:lpstr>Presentazione standard2_slide</vt:lpstr>
      <vt:lpstr>ESC_PPT_loghi</vt:lpstr>
      <vt:lpstr>EUROPEAN SOLIDARITY CORPS</vt:lpstr>
      <vt:lpstr>Principi guida</vt:lpstr>
      <vt:lpstr>Il Partenariato </vt:lpstr>
      <vt:lpstr>Giovani </vt:lpstr>
      <vt:lpstr>Il quadro normativo  I giovani partecipanti accettano di rispettare i seguenti principi:</vt:lpstr>
      <vt:lpstr>Il quadro normativo  Le organizzazioni che aderiscono all’European Solidarity Corps devono:</vt:lpstr>
      <vt:lpstr>Presentazione standard di PowerPoint</vt:lpstr>
      <vt:lpstr>Servizi integrati e personalizzati per giovani e datori di lavoro</vt:lpstr>
      <vt:lpstr>Attività pilota</vt:lpstr>
      <vt:lpstr>Misure e benefit finanziari – Giovani </vt:lpstr>
      <vt:lpstr>Misure e benefit finanziari – Datori di lavoro </vt:lpstr>
      <vt:lpstr>Obiettivi e risultati attesi</vt:lpstr>
      <vt:lpstr>Budget disponibile per benefit finanziari </vt:lpstr>
      <vt:lpstr>Accesso al Progetto</vt:lpstr>
      <vt:lpstr>Gli step per i giovani …</vt:lpstr>
      <vt:lpstr>Gli step per i datori di lavoro …</vt:lpstr>
      <vt:lpstr>Valore aggiunto per i datori di lavoro</vt:lpstr>
      <vt:lpstr>Grazie per l’attenzione!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EUROPEAN SOLIDARITY CORPS</dc:title>
  <dc:creator>MicroPc</dc:creator>
  <cp:lastModifiedBy>Mastracci Catia</cp:lastModifiedBy>
  <cp:revision>123</cp:revision>
  <cp:lastPrinted>2017-06-20T09:09:40Z</cp:lastPrinted>
  <dcterms:created xsi:type="dcterms:W3CDTF">2017-06-19T10:12:49Z</dcterms:created>
  <dcterms:modified xsi:type="dcterms:W3CDTF">2017-11-22T12:05:30Z</dcterms:modified>
</cp:coreProperties>
</file>