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8" r:id="rId2"/>
    <p:sldId id="305" r:id="rId3"/>
    <p:sldId id="314" r:id="rId4"/>
    <p:sldId id="308" r:id="rId5"/>
    <p:sldId id="319" r:id="rId6"/>
    <p:sldId id="320" r:id="rId7"/>
    <p:sldId id="321" r:id="rId8"/>
    <p:sldId id="322" r:id="rId9"/>
    <p:sldId id="323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ga de los Santos" initials="Olga" lastIdx="1" clrIdx="0">
    <p:extLst>
      <p:ext uri="{19B8F6BF-5375-455C-9EA6-DF929625EA0E}">
        <p15:presenceInfo xmlns:p15="http://schemas.microsoft.com/office/powerpoint/2012/main" userId="Olga de los Santo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5B18"/>
    <a:srgbClr val="993300"/>
    <a:srgbClr val="F5D100"/>
    <a:srgbClr val="F3AF00"/>
    <a:srgbClr val="F1CD00"/>
    <a:srgbClr val="FFF000"/>
    <a:srgbClr val="F0C700"/>
    <a:srgbClr val="FFE900"/>
    <a:srgbClr val="FAA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78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nica\Documents\PERCORSI%201-2-3\evento%20finale\tabelle%20report\riepilogo%20enti-NO-tirocini_2020121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nica\Documents\PERCORSI%201-2-3\evento%20finale\tabelle%20report\tabelle%20paragrafo%20descrizione%20bacino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nica\Documents\PERCORSI%201-2-3\evento%20finale\tabelle%20report\CO\matrice_id_tirocinanti_con_esiti2.xls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stacked"/>
        <c:varyColors val="0"/>
        <c:ser>
          <c:idx val="0"/>
          <c:order val="0"/>
          <c:spPr>
            <a:solidFill>
              <a:srgbClr val="F3AF00"/>
            </a:solidFill>
            <a:ln>
              <a:solidFill>
                <a:srgbClr val="AD5B18"/>
              </a:solidFill>
            </a:ln>
            <a:effectLst/>
            <a:sp3d>
              <a:contourClr>
                <a:srgbClr val="AD5B18"/>
              </a:contourClr>
            </a:sp3d>
          </c:spPr>
          <c:invertIfNegative val="0"/>
          <c:cat>
            <c:strRef>
              <c:f>'tab 3 enti x tipo'!$B$24:$B$32</c:f>
              <c:strCache>
                <c:ptCount val="9"/>
                <c:pt idx="0">
                  <c:v>APL</c:v>
                </c:pt>
                <c:pt idx="1">
                  <c:v>Enti formativi</c:v>
                </c:pt>
                <c:pt idx="2">
                  <c:v>Coop. Sociali e Consorzi Coop </c:v>
                </c:pt>
                <c:pt idx="3">
                  <c:v>Associazioni e altri Enti 3° settore</c:v>
                </c:pt>
                <c:pt idx="4">
                  <c:v>Ass.ni datoriali e categoria</c:v>
                </c:pt>
                <c:pt idx="5">
                  <c:v>Altro</c:v>
                </c:pt>
                <c:pt idx="6">
                  <c:v>Enti bilaterali</c:v>
                </c:pt>
                <c:pt idx="7">
                  <c:v>Scuole/Università Pub./Pri.</c:v>
                </c:pt>
                <c:pt idx="8">
                  <c:v>EE.LL.</c:v>
                </c:pt>
              </c:strCache>
            </c:strRef>
          </c:cat>
          <c:val>
            <c:numRef>
              <c:f>'tab 3 enti x tipo'!$C$24:$C$32</c:f>
              <c:numCache>
                <c:formatCode>0</c:formatCode>
                <c:ptCount val="9"/>
                <c:pt idx="0">
                  <c:v>34.013605442176868</c:v>
                </c:pt>
                <c:pt idx="1">
                  <c:v>29.591836734693878</c:v>
                </c:pt>
                <c:pt idx="2">
                  <c:v>14.625850340136054</c:v>
                </c:pt>
                <c:pt idx="3">
                  <c:v>9.8639455782312915</c:v>
                </c:pt>
                <c:pt idx="4">
                  <c:v>5.1020408163265305</c:v>
                </c:pt>
                <c:pt idx="5">
                  <c:v>3.4013605442176873</c:v>
                </c:pt>
                <c:pt idx="6">
                  <c:v>1.3605442176870748</c:v>
                </c:pt>
                <c:pt idx="7">
                  <c:v>1.3605442176870748</c:v>
                </c:pt>
                <c:pt idx="8">
                  <c:v>0.68027210884353739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60-431B-A33D-DDC1EFDCD7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0436512"/>
        <c:axId val="460443400"/>
        <c:axId val="0"/>
      </c:bar3DChart>
      <c:catAx>
        <c:axId val="4604365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AD5B18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60443400"/>
        <c:crosses val="autoZero"/>
        <c:auto val="1"/>
        <c:lblAlgn val="ctr"/>
        <c:lblOffset val="100"/>
        <c:noMultiLvlLbl val="0"/>
      </c:catAx>
      <c:valAx>
        <c:axId val="460443400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AD5B18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60436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1992116817118823E-4"/>
          <c:y val="7.5144356955380576E-3"/>
          <c:w val="0.7498011669404635"/>
          <c:h val="0.99248523622047247"/>
        </c:manualLayout>
      </c:layout>
      <c:pie3DChart>
        <c:varyColors val="1"/>
        <c:ser>
          <c:idx val="0"/>
          <c:order val="0"/>
          <c:tx>
            <c:strRef>
              <c:f>'7. T x genere-età'!$D$28</c:f>
              <c:strCache>
                <c:ptCount val="1"/>
                <c:pt idx="0">
                  <c:v>Totale</c:v>
                </c:pt>
              </c:strCache>
            </c:strRef>
          </c:tx>
          <c:spPr>
            <a:solidFill>
              <a:srgbClr val="AD5B18"/>
            </a:solidFill>
            <a:ln>
              <a:solidFill>
                <a:srgbClr val="F5D100"/>
              </a:solidFill>
            </a:ln>
          </c:spPr>
          <c:dPt>
            <c:idx val="0"/>
            <c:bubble3D val="0"/>
            <c:spPr>
              <a:solidFill>
                <a:srgbClr val="AD5B18"/>
              </a:solidFill>
              <a:ln w="25400">
                <a:solidFill>
                  <a:srgbClr val="AD5B18"/>
                </a:solidFill>
              </a:ln>
              <a:effectLst/>
              <a:sp3d contourW="25400">
                <a:contourClr>
                  <a:srgbClr val="AD5B18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BF0-4F23-9A0A-FA3D6610B292}"/>
              </c:ext>
            </c:extLst>
          </c:dPt>
          <c:dPt>
            <c:idx val="1"/>
            <c:bubble3D val="0"/>
            <c:spPr>
              <a:solidFill>
                <a:srgbClr val="F5D100"/>
              </a:solidFill>
              <a:ln w="25400">
                <a:solidFill>
                  <a:srgbClr val="F5D100"/>
                </a:solidFill>
              </a:ln>
              <a:effectLst/>
              <a:sp3d contourW="25400">
                <a:contourClr>
                  <a:srgbClr val="F5D1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BF0-4F23-9A0A-FA3D6610B292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rgbClr val="F9E6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BF0-4F23-9A0A-FA3D6610B292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rgbClr val="AD5B18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6BF0-4F23-9A0A-FA3D6610B2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'7. T x genere-età'!$A$29:$A$30</c:f>
              <c:strCache>
                <c:ptCount val="2"/>
                <c:pt idx="0">
                  <c:v>16 e i 17 anni</c:v>
                </c:pt>
                <c:pt idx="1">
                  <c:v>18 e i 24 anni</c:v>
                </c:pt>
              </c:strCache>
            </c:strRef>
          </c:cat>
          <c:val>
            <c:numRef>
              <c:f>'7. T x genere-età'!$D$29:$D$30</c:f>
              <c:numCache>
                <c:formatCode>_(* #,##0_);_(* \(#,##0\);_(* "-"_);_(@_)</c:formatCode>
                <c:ptCount val="2"/>
                <c:pt idx="0">
                  <c:v>422</c:v>
                </c:pt>
                <c:pt idx="1">
                  <c:v>1359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BF0-4F23-9A0A-FA3D6610B29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867954494570691"/>
          <c:y val="9.1493304140278536E-2"/>
          <c:w val="0.31999451386129213"/>
          <c:h val="0.569552203774579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rgbClr val="AD5B18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8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AD5B18"/>
              </a:solidFill>
              <a:ln w="25400">
                <a:solidFill>
                  <a:srgbClr val="AD5B18"/>
                </a:solidFill>
              </a:ln>
              <a:effectLst/>
              <a:sp3d contourW="25400">
                <a:contourClr>
                  <a:srgbClr val="AD5B18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A10-453C-A819-D0855DF1331B}"/>
              </c:ext>
            </c:extLst>
          </c:dPt>
          <c:dPt>
            <c:idx val="1"/>
            <c:bubble3D val="0"/>
            <c:spPr>
              <a:solidFill>
                <a:srgbClr val="F5D100"/>
              </a:solidFill>
              <a:ln w="25400">
                <a:solidFill>
                  <a:srgbClr val="F5D100"/>
                </a:solidFill>
              </a:ln>
              <a:effectLst/>
              <a:sp3d contourW="25400">
                <a:contourClr>
                  <a:srgbClr val="F5D1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A10-453C-A819-D0855DF1331B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1.733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AA10-453C-A819-D0855DF133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just">
                  <a:defRPr sz="1400" b="1" i="0" u="none" strike="noStrike" kern="1200" baseline="0">
                    <a:solidFill>
                      <a:srgbClr val="AD5B18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genere!$A$3:$A$4</c:f>
              <c:strCache>
                <c:ptCount val="2"/>
                <c:pt idx="0">
                  <c:v>Donne</c:v>
                </c:pt>
                <c:pt idx="1">
                  <c:v>Uomini</c:v>
                </c:pt>
              </c:strCache>
            </c:strRef>
          </c:cat>
          <c:val>
            <c:numRef>
              <c:f>genere!$B$3:$B$4</c:f>
              <c:numCache>
                <c:formatCode>General</c:formatCode>
                <c:ptCount val="2"/>
                <c:pt idx="0">
                  <c:v>48</c:v>
                </c:pt>
                <c:pt idx="1">
                  <c:v>1733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A10-453C-A819-D0855DF1331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657225016391877"/>
          <c:y val="0.41430534736121227"/>
          <c:w val="0.23043895227966929"/>
          <c:h val="0.366370867865679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 rtl="0">
            <a:defRPr lang="en-US" sz="1400" b="0" i="0" u="none" strike="noStrike" kern="1200" baseline="0">
              <a:solidFill>
                <a:srgbClr val="AD5B18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rgbClr val="F5D100"/>
            </a:solidFill>
            <a:ln>
              <a:solidFill>
                <a:srgbClr val="F5D100"/>
              </a:solidFill>
            </a:ln>
            <a:effectLst/>
            <a:sp3d>
              <a:contourClr>
                <a:srgbClr val="F5D1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AD5B18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'12. T x ATECO SO'!$M$4:$M$22</c:f>
              <c:strCache>
                <c:ptCount val="11"/>
                <c:pt idx="0">
                  <c:v>attività dei servizi di ristorazione</c:v>
                </c:pt>
                <c:pt idx="1">
                  <c:v>coltivazioni agricole e produzione di prodotti animali, caccia e servizi connessi</c:v>
                </c:pt>
                <c:pt idx="2">
                  <c:v>commercio al dettaglio (escluso quello di autoveicoli e di motocicli)</c:v>
                </c:pt>
                <c:pt idx="3">
                  <c:v>servizi di assistenza sociale residenziale</c:v>
                </c:pt>
                <c:pt idx="4">
                  <c:v>industrie alimentari</c:v>
                </c:pt>
                <c:pt idx="5">
                  <c:v>assistenza sociale non residenziale</c:v>
                </c:pt>
                <c:pt idx="6">
                  <c:v>amministrazione pubblica e difesa; assicurazione sociale obbligatoria</c:v>
                </c:pt>
                <c:pt idx="7">
                  <c:v>attività di organizzazioni associative</c:v>
                </c:pt>
                <c:pt idx="8">
                  <c:v>commercio all'ingrosso e al dettaglio e riparazione di autoveicoli e motocicli</c:v>
                </c:pt>
                <c:pt idx="9">
                  <c:v>attività di servizi per edifici e paesaggio</c:v>
                </c:pt>
                <c:pt idx="10">
                  <c:v>alloggio</c:v>
                </c:pt>
              </c:strCache>
            </c:strRef>
          </c:cat>
          <c:val>
            <c:numRef>
              <c:f>'12. T x ATECO SO'!$N$4:$N$22</c:f>
              <c:numCache>
                <c:formatCode>General</c:formatCode>
                <c:ptCount val="11"/>
                <c:pt idx="0">
                  <c:v>406</c:v>
                </c:pt>
                <c:pt idx="1">
                  <c:v>136</c:v>
                </c:pt>
                <c:pt idx="2">
                  <c:v>121</c:v>
                </c:pt>
                <c:pt idx="3">
                  <c:v>108</c:v>
                </c:pt>
                <c:pt idx="4">
                  <c:v>95</c:v>
                </c:pt>
                <c:pt idx="5">
                  <c:v>81</c:v>
                </c:pt>
                <c:pt idx="6">
                  <c:v>74</c:v>
                </c:pt>
                <c:pt idx="7">
                  <c:v>70</c:v>
                </c:pt>
                <c:pt idx="8">
                  <c:v>66</c:v>
                </c:pt>
                <c:pt idx="9">
                  <c:v>54</c:v>
                </c:pt>
                <c:pt idx="10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F9-48C2-8FCC-761B251E038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30"/>
        <c:shape val="box"/>
        <c:axId val="904236112"/>
        <c:axId val="904236440"/>
        <c:axId val="0"/>
      </c:bar3DChart>
      <c:catAx>
        <c:axId val="9042361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AD5B18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04236440"/>
        <c:crosses val="autoZero"/>
        <c:auto val="1"/>
        <c:lblAlgn val="ctr"/>
        <c:lblOffset val="100"/>
        <c:noMultiLvlLbl val="0"/>
      </c:catAx>
      <c:valAx>
        <c:axId val="904236440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04236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rgbClr val="F9E100"/>
            </a:solidFill>
            <a:ln>
              <a:solidFill>
                <a:srgbClr val="F9E100"/>
              </a:solidFill>
            </a:ln>
            <a:effectLst/>
            <a:sp3d>
              <a:contourClr>
                <a:srgbClr val="F9E100"/>
              </a:contourClr>
            </a:sp3d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AD5B18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'13. T x Cp2011 tirocinio'!$X$4:$X$10</c:f>
              <c:strCache>
                <c:ptCount val="7"/>
                <c:pt idx="0">
                  <c:v>professioni non qualificate</c:v>
                </c:pt>
                <c:pt idx="1">
                  <c:v>artigiani, operai specializzati e agricoltori</c:v>
                </c:pt>
                <c:pt idx="2">
                  <c:v>professioni qualificate nelle attivita’ commerciali e nei servizi</c:v>
                </c:pt>
                <c:pt idx="3">
                  <c:v>professioni esecutive nel lavoro d'ufficio</c:v>
                </c:pt>
                <c:pt idx="4">
                  <c:v>professioni tecniche</c:v>
                </c:pt>
                <c:pt idx="5">
                  <c:v>conduttori di impianti, operai di macchinari fissi e mobili e conducenti di veicoli</c:v>
                </c:pt>
                <c:pt idx="6">
                  <c:v>professioni intellettuali, scientifiche e di elevata specializzazione</c:v>
                </c:pt>
              </c:strCache>
            </c:strRef>
          </c:cat>
          <c:val>
            <c:numRef>
              <c:f>'13. T x Cp2011 tirocinio'!$Y$4:$Y$10</c:f>
              <c:numCache>
                <c:formatCode>General</c:formatCode>
                <c:ptCount val="7"/>
                <c:pt idx="0">
                  <c:v>325</c:v>
                </c:pt>
                <c:pt idx="1">
                  <c:v>293</c:v>
                </c:pt>
                <c:pt idx="2">
                  <c:v>275</c:v>
                </c:pt>
                <c:pt idx="3">
                  <c:v>99</c:v>
                </c:pt>
                <c:pt idx="4">
                  <c:v>84</c:v>
                </c:pt>
                <c:pt idx="5">
                  <c:v>32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E4-4A77-8A62-1D8AB7910B2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30"/>
        <c:shape val="box"/>
        <c:axId val="1375336840"/>
        <c:axId val="1375337496"/>
        <c:axId val="0"/>
      </c:bar3DChart>
      <c:catAx>
        <c:axId val="13753368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AD5B18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75337496"/>
        <c:crosses val="autoZero"/>
        <c:auto val="1"/>
        <c:lblAlgn val="ctr"/>
        <c:lblOffset val="100"/>
        <c:noMultiLvlLbl val="0"/>
      </c:catAx>
      <c:valAx>
        <c:axId val="1375337496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75336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6912898806939115"/>
          <c:y val="0.12268518518518519"/>
          <c:w val="0.63018463049523776"/>
          <c:h val="0.7831031848407846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FFE100"/>
              </a:solidFill>
              <a:ln w="25400">
                <a:solidFill>
                  <a:srgbClr val="FAE100"/>
                </a:solidFill>
              </a:ln>
              <a:effectLst/>
              <a:sp3d contourW="25400">
                <a:contourClr>
                  <a:srgbClr val="FAE1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153-4B6F-ADC0-B8952A94F7FF}"/>
              </c:ext>
            </c:extLst>
          </c:dPt>
          <c:dPt>
            <c:idx val="1"/>
            <c:bubble3D val="0"/>
            <c:spPr>
              <a:solidFill>
                <a:srgbClr val="F3AF00"/>
              </a:solidFill>
              <a:ln w="25400">
                <a:solidFill>
                  <a:srgbClr val="F3AF00"/>
                </a:solidFill>
              </a:ln>
              <a:effectLst/>
              <a:sp3d contourW="25400">
                <a:contourClr>
                  <a:srgbClr val="F3AF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153-4B6F-ADC0-B8952A94F7FF}"/>
              </c:ext>
            </c:extLst>
          </c:dPt>
          <c:dPt>
            <c:idx val="2"/>
            <c:bubble3D val="0"/>
            <c:spPr>
              <a:solidFill>
                <a:srgbClr val="FFEB00"/>
              </a:solidFill>
              <a:ln w="25400">
                <a:solidFill>
                  <a:srgbClr val="FFEB00"/>
                </a:solidFill>
              </a:ln>
              <a:effectLst/>
              <a:sp3d contourW="25400">
                <a:contourClr>
                  <a:srgbClr val="FFEB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153-4B6F-ADC0-B8952A94F7FF}"/>
              </c:ext>
            </c:extLst>
          </c:dPt>
          <c:dPt>
            <c:idx val="3"/>
            <c:bubble3D val="0"/>
            <c:spPr>
              <a:solidFill>
                <a:srgbClr val="F0C700"/>
              </a:solidFill>
              <a:ln w="25400">
                <a:solidFill>
                  <a:srgbClr val="F0C700"/>
                </a:solidFill>
              </a:ln>
              <a:effectLst/>
              <a:sp3d contourW="25400">
                <a:contourClr>
                  <a:srgbClr val="F0C7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153-4B6F-ADC0-B8952A94F7FF}"/>
              </c:ext>
            </c:extLst>
          </c:dPt>
          <c:dPt>
            <c:idx val="4"/>
            <c:bubble3D val="0"/>
            <c:spPr>
              <a:solidFill>
                <a:srgbClr val="993300"/>
              </a:solidFill>
              <a:ln w="25400">
                <a:solidFill>
                  <a:srgbClr val="993300"/>
                </a:solidFill>
              </a:ln>
              <a:effectLst/>
              <a:sp3d contourW="25400">
                <a:contourClr>
                  <a:srgbClr val="9933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C153-4B6F-ADC0-B8952A94F7FF}"/>
              </c:ext>
            </c:extLst>
          </c:dPt>
          <c:dLbls>
            <c:dLbl>
              <c:idx val="3"/>
              <c:layout>
                <c:manualLayout>
                  <c:x val="4.2411933000533641E-2"/>
                  <c:y val="6.226935477605562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9933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713243653296453E-2"/>
                      <c:h val="8.740909815457030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C153-4B6F-ADC0-B8952A94F7FF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153-4B6F-ADC0-B8952A94F7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9933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'tab2 3-6-12 mesi'!$A$29:$A$33</c:f>
              <c:strCache>
                <c:ptCount val="5"/>
                <c:pt idx="0">
                  <c:v>Lavoro a tempo indeterminato</c:v>
                </c:pt>
                <c:pt idx="1">
                  <c:v>Apprendistato</c:v>
                </c:pt>
                <c:pt idx="2">
                  <c:v>Lavoro a tempo determinato</c:v>
                </c:pt>
                <c:pt idx="3">
                  <c:v>Lavoro intermittente</c:v>
                </c:pt>
                <c:pt idx="4">
                  <c:v>Altre forme temporanee</c:v>
                </c:pt>
              </c:strCache>
            </c:strRef>
          </c:cat>
          <c:val>
            <c:numRef>
              <c:f>'tab2 3-6-12 mesi'!$I$29:$I$33</c:f>
              <c:numCache>
                <c:formatCode>General</c:formatCode>
                <c:ptCount val="5"/>
                <c:pt idx="0">
                  <c:v>15.647921760391197</c:v>
                </c:pt>
                <c:pt idx="1">
                  <c:v>21.515892420537895</c:v>
                </c:pt>
                <c:pt idx="2">
                  <c:v>57.8239608801956</c:v>
                </c:pt>
                <c:pt idx="3">
                  <c:v>3.7897310513447433</c:v>
                </c:pt>
                <c:pt idx="4">
                  <c:v>1.2224938875305624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153-4B6F-ADC0-B8952A94F7FF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5.3817113303859495E-3"/>
          <c:y val="0.13939332241194011"/>
          <c:w val="0.43619297556244285"/>
          <c:h val="0.762027932155197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993300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9537741014570018E-3"/>
          <c:y val="4.9264723506650357E-2"/>
          <c:w val="0.60657289583198504"/>
          <c:h val="0.9044124926659934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F5D100"/>
              </a:solidFill>
              <a:ln w="25400">
                <a:solidFill>
                  <a:srgbClr val="F5D100"/>
                </a:solidFill>
              </a:ln>
              <a:effectLst/>
              <a:sp3d contourW="25400">
                <a:contourClr>
                  <a:srgbClr val="F5D1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484-4417-AA1B-217181B09593}"/>
              </c:ext>
            </c:extLst>
          </c:dPt>
          <c:dPt>
            <c:idx val="1"/>
            <c:bubble3D val="0"/>
            <c:spPr>
              <a:solidFill>
                <a:srgbClr val="F3AF00"/>
              </a:solidFill>
              <a:ln w="25400">
                <a:solidFill>
                  <a:srgbClr val="F3AF00"/>
                </a:solidFill>
              </a:ln>
              <a:effectLst/>
              <a:sp3d contourW="25400">
                <a:contourClr>
                  <a:srgbClr val="F3AF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484-4417-AA1B-217181B09593}"/>
              </c:ext>
            </c:extLst>
          </c:dPt>
          <c:dPt>
            <c:idx val="2"/>
            <c:bubble3D val="0"/>
            <c:spPr>
              <a:solidFill>
                <a:srgbClr val="FFEB00"/>
              </a:solidFill>
              <a:ln w="25400">
                <a:solidFill>
                  <a:srgbClr val="FFEB00"/>
                </a:solidFill>
              </a:ln>
              <a:effectLst/>
              <a:sp3d contourW="25400">
                <a:contourClr>
                  <a:srgbClr val="FFEB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484-4417-AA1B-217181B09593}"/>
              </c:ext>
            </c:extLst>
          </c:dPt>
          <c:dPt>
            <c:idx val="3"/>
            <c:bubble3D val="0"/>
            <c:spPr>
              <a:solidFill>
                <a:srgbClr val="993300"/>
              </a:solidFill>
              <a:ln w="25400">
                <a:solidFill>
                  <a:srgbClr val="993300"/>
                </a:solidFill>
              </a:ln>
              <a:effectLst/>
              <a:sp3d contourW="25400">
                <a:contourClr>
                  <a:srgbClr val="9933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484-4417-AA1B-217181B09593}"/>
              </c:ext>
            </c:extLst>
          </c:dPt>
          <c:dPt>
            <c:idx val="4"/>
            <c:bubble3D val="0"/>
            <c:spPr>
              <a:solidFill>
                <a:srgbClr val="FFFF66"/>
              </a:solidFill>
              <a:ln w="25400">
                <a:solidFill>
                  <a:srgbClr val="FFFF66"/>
                </a:solidFill>
              </a:ln>
              <a:effectLst/>
              <a:sp3d contourW="25400">
                <a:contourClr>
                  <a:srgbClr val="FFFF66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484-4417-AA1B-217181B09593}"/>
              </c:ext>
            </c:extLst>
          </c:dPt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484-4417-AA1B-217181B095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9933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'altre caratteristiche'!$A$23:$A$27</c:f>
              <c:strCache>
                <c:ptCount val="5"/>
                <c:pt idx="0">
                  <c:v>T indeterminato</c:v>
                </c:pt>
                <c:pt idx="1">
                  <c:v>Apprendistato</c:v>
                </c:pt>
                <c:pt idx="2">
                  <c:v>T determinato</c:v>
                </c:pt>
                <c:pt idx="3">
                  <c:v>Intermittente</c:v>
                </c:pt>
                <c:pt idx="4">
                  <c:v>Altre forme</c:v>
                </c:pt>
              </c:strCache>
            </c:strRef>
          </c:cat>
          <c:val>
            <c:numRef>
              <c:f>'altre caratteristiche'!$C$23:$C$27</c:f>
              <c:numCache>
                <c:formatCode>0</c:formatCode>
                <c:ptCount val="5"/>
                <c:pt idx="0">
                  <c:v>26.73107890499195</c:v>
                </c:pt>
                <c:pt idx="1">
                  <c:v>26.409017713365539</c:v>
                </c:pt>
                <c:pt idx="2">
                  <c:v>45.571658615136876</c:v>
                </c:pt>
                <c:pt idx="3">
                  <c:v>0.80515297906602246</c:v>
                </c:pt>
                <c:pt idx="4">
                  <c:v>0.48309178743961351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484-4417-AA1B-217181B0959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332493408381164"/>
          <c:y val="0.14753059525238424"/>
          <c:w val="0.31511514295865511"/>
          <c:h val="0.632921710744559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993300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29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774968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388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Immagine"/>
          <p:cNvSpPr>
            <a:spLocks noGrp="1"/>
          </p:cNvSpPr>
          <p:nvPr>
            <p:ph type="pic" sz="half" idx="13"/>
          </p:nvPr>
        </p:nvSpPr>
        <p:spPr>
          <a:xfrm>
            <a:off x="1" y="1"/>
            <a:ext cx="3935760" cy="6858001"/>
          </a:xfrm>
          <a:prstGeom prst="rect">
            <a:avLst/>
          </a:prstGeom>
        </p:spPr>
        <p:txBody>
          <a:bodyPr lIns="45720" rIns="45720"/>
          <a:lstStyle/>
          <a:p>
            <a:endParaRPr/>
          </a:p>
        </p:txBody>
      </p:sp>
      <p:sp>
        <p:nvSpPr>
          <p:cNvPr id="356" name="Rettangolo"/>
          <p:cNvSpPr/>
          <p:nvPr/>
        </p:nvSpPr>
        <p:spPr>
          <a:xfrm>
            <a:off x="5267908" y="368660"/>
            <a:ext cx="2052229" cy="50405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2860" tIns="22860" rIns="22860" bIns="22860"/>
          <a:lstStyle/>
          <a:p>
            <a:pPr algn="ctr">
              <a:defRPr sz="4800">
                <a:solidFill>
                  <a:srgbClr val="27282D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sp>
        <p:nvSpPr>
          <p:cNvPr id="357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442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1421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42255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88968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42394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648547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52298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80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AA321E5-4B78-4322-BDA6-E25FB8474609}" type="datetimeFigureOut">
              <a:rPr lang="it-CH" smtClean="0"/>
              <a:pPr/>
              <a:t>22.12.2020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7088579-001E-4CDD-BF7D-C95767ED3EBF}" type="slidenum">
              <a:rPr lang="it-CH" smtClean="0"/>
              <a:pPr/>
              <a:t>‹N›</a:t>
            </a:fld>
            <a:endParaRPr lang="it-CH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6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image" Target="../media/image13.jpeg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image" Target="../media/image17.sv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svg"/><Relationship Id="rId14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ECFB88-AACD-41F7-A9B2-2FD6579C3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2095" y="2818071"/>
            <a:ext cx="9267809" cy="1813113"/>
          </a:xfrm>
          <a:noFill/>
        </p:spPr>
        <p:txBody>
          <a:bodyPr>
            <a:noAutofit/>
          </a:bodyPr>
          <a:lstStyle/>
          <a:p>
            <a:pPr algn="ctr"/>
            <a:br>
              <a:rPr lang="it-IT" sz="3200" cap="none" dirty="0">
                <a:solidFill>
                  <a:srgbClr val="AD5B18"/>
                </a:solidFill>
                <a:latin typeface="+mn-lt"/>
                <a:ea typeface="+mn-ea"/>
                <a:cs typeface="+mn-cs"/>
              </a:rPr>
            </a:br>
            <a:r>
              <a:rPr lang="it-IT" sz="3200" cap="none" dirty="0">
                <a:solidFill>
                  <a:srgbClr val="AD5B18"/>
                </a:solidFill>
                <a:latin typeface="Corbel" panose="020B0503020204020204" pitchFamily="34" charset="0"/>
                <a:ea typeface="+mn-ea"/>
                <a:cs typeface="+mn-cs"/>
              </a:rPr>
              <a:t>Progetto</a:t>
            </a:r>
            <a:br>
              <a:rPr lang="it-IT" sz="2000" b="1" cap="none" dirty="0">
                <a:solidFill>
                  <a:srgbClr val="AD5B18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it-IT" sz="4800" b="1" cap="none" dirty="0">
                <a:solidFill>
                  <a:srgbClr val="AD5B18"/>
                </a:solidFill>
                <a:latin typeface="Corbel" panose="020B0503020204020204" pitchFamily="34" charset="0"/>
                <a:ea typeface="+mn-ea"/>
                <a:cs typeface="+mn-cs"/>
              </a:rPr>
              <a:t>PERCORSI </a:t>
            </a:r>
            <a:br>
              <a:rPr lang="it-IT" sz="2800" b="1" cap="none" dirty="0">
                <a:solidFill>
                  <a:srgbClr val="AD5B18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it-IT" sz="2400" cap="none" dirty="0">
                <a:solidFill>
                  <a:srgbClr val="AD5B18"/>
                </a:solidFill>
                <a:latin typeface="Corbel" panose="020B0503020204020204" pitchFamily="34" charset="0"/>
                <a:ea typeface="+mn-ea"/>
                <a:cs typeface="+mn-cs"/>
              </a:rPr>
              <a:t>Percorsi per la formazione, il lavoro e l’integrazione dei giovani migranti </a:t>
            </a:r>
            <a:br>
              <a:rPr lang="it-IT" sz="2400" cap="none" dirty="0">
                <a:solidFill>
                  <a:srgbClr val="AD5B18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br>
              <a:rPr lang="it-IT" sz="2800" b="1" cap="none" dirty="0">
                <a:solidFill>
                  <a:srgbClr val="AD5B18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it-IT" sz="2800" b="1" cap="none" dirty="0">
                <a:solidFill>
                  <a:srgbClr val="AD5B18"/>
                </a:solidFill>
                <a:latin typeface="Corbel" panose="020B0503020204020204" pitchFamily="34" charset="0"/>
                <a:ea typeface="+mn-ea"/>
                <a:cs typeface="+mn-cs"/>
              </a:rPr>
              <a:t>Evento conclusivo </a:t>
            </a:r>
            <a:br>
              <a:rPr lang="it-IT" sz="2800" b="1" cap="none" dirty="0">
                <a:solidFill>
                  <a:srgbClr val="AD5B18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it-IT" sz="1800" i="1" cap="none" dirty="0">
                <a:solidFill>
                  <a:srgbClr val="AD5B18"/>
                </a:solidFill>
                <a:latin typeface="Corbel" panose="020B0503020204020204" pitchFamily="34" charset="0"/>
                <a:ea typeface="+mn-ea"/>
                <a:cs typeface="+mn-cs"/>
              </a:rPr>
              <a:t>22 Dicembre 2020</a:t>
            </a:r>
            <a:br>
              <a:rPr lang="it-IT" sz="2800" b="1" i="1" cap="none" dirty="0">
                <a:solidFill>
                  <a:srgbClr val="AD5B18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br>
              <a:rPr lang="it-IT" sz="2800" b="1" cap="none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endParaRPr lang="it-CH" sz="2800" b="1" cap="none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BF2296A5-F982-4BFF-BFA9-892CECAD42CC}"/>
              </a:ext>
            </a:extLst>
          </p:cNvPr>
          <p:cNvSpPr/>
          <p:nvPr/>
        </p:nvSpPr>
        <p:spPr>
          <a:xfrm>
            <a:off x="680038" y="161769"/>
            <a:ext cx="3824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rgbClr val="2F5496"/>
                </a:solidFill>
                <a:latin typeface="Calibri" pitchFamily="34" charset="0"/>
                <a:cs typeface="Calibri" pitchFamily="34" charset="0"/>
              </a:rPr>
              <a:t>Progetto co-finanziato dall’Unione Europea</a:t>
            </a:r>
            <a:r>
              <a:rPr lang="it-IT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it-CH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8" name="Tabella 18">
            <a:extLst>
              <a:ext uri="{FF2B5EF4-FFF2-40B4-BE49-F238E27FC236}">
                <a16:creationId xmlns:a16="http://schemas.microsoft.com/office/drawing/2014/main" id="{BF77BF94-15DA-439E-A91B-404FFC432E26}"/>
              </a:ext>
            </a:extLst>
          </p:cNvPr>
          <p:cNvGraphicFramePr>
            <a:graphicFrameLocks noGrp="1"/>
          </p:cNvGraphicFramePr>
          <p:nvPr/>
        </p:nvGraphicFramePr>
        <p:xfrm>
          <a:off x="838986" y="5536762"/>
          <a:ext cx="10111428" cy="854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0869">
                  <a:extLst>
                    <a:ext uri="{9D8B030D-6E8A-4147-A177-3AD203B41FA5}">
                      <a16:colId xmlns:a16="http://schemas.microsoft.com/office/drawing/2014/main" val="2479044570"/>
                    </a:ext>
                  </a:extLst>
                </a:gridCol>
                <a:gridCol w="2674845">
                  <a:extLst>
                    <a:ext uri="{9D8B030D-6E8A-4147-A177-3AD203B41FA5}">
                      <a16:colId xmlns:a16="http://schemas.microsoft.com/office/drawing/2014/main" val="188459284"/>
                    </a:ext>
                  </a:extLst>
                </a:gridCol>
                <a:gridCol w="2527857">
                  <a:extLst>
                    <a:ext uri="{9D8B030D-6E8A-4147-A177-3AD203B41FA5}">
                      <a16:colId xmlns:a16="http://schemas.microsoft.com/office/drawing/2014/main" val="3834649515"/>
                    </a:ext>
                  </a:extLst>
                </a:gridCol>
                <a:gridCol w="2527857">
                  <a:extLst>
                    <a:ext uri="{9D8B030D-6E8A-4147-A177-3AD203B41FA5}">
                      <a16:colId xmlns:a16="http://schemas.microsoft.com/office/drawing/2014/main" val="1767492481"/>
                    </a:ext>
                  </a:extLst>
                </a:gridCol>
              </a:tblGrid>
              <a:tr h="854309">
                <a:tc>
                  <a:txBody>
                    <a:bodyPr/>
                    <a:lstStyle/>
                    <a:p>
                      <a:pPr algn="ctr"/>
                      <a:endParaRPr lang="it-CH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CH" dirty="0"/>
                    </a:p>
                    <a:p>
                      <a:pPr algn="ctr"/>
                      <a:endParaRPr lang="it-CH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CH" dirty="0"/>
                    </a:p>
                    <a:p>
                      <a:pPr algn="ctr"/>
                      <a:endParaRPr lang="it-CH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CH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7749623"/>
                  </a:ext>
                </a:extLst>
              </a:tr>
            </a:tbl>
          </a:graphicData>
        </a:graphic>
      </p:graphicFrame>
      <p:pic>
        <p:nvPicPr>
          <p:cNvPr id="20" name="Immagine 19">
            <a:extLst>
              <a:ext uri="{FF2B5EF4-FFF2-40B4-BE49-F238E27FC236}">
                <a16:creationId xmlns:a16="http://schemas.microsoft.com/office/drawing/2014/main" id="{774FC692-B093-494A-B691-A73A02BB132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2396" y="5759397"/>
            <a:ext cx="1494720" cy="513247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7DCE8F2A-A677-41C4-9F8B-DFC47DA74BA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5153" y="5795788"/>
            <a:ext cx="1313234" cy="440464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9600B2E8-08B2-46A1-9E2C-07A98C63D79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8623" y="5630140"/>
            <a:ext cx="966016" cy="636157"/>
          </a:xfrm>
          <a:prstGeom prst="rect">
            <a:avLst/>
          </a:prstGeom>
        </p:spPr>
      </p:pic>
      <p:pic>
        <p:nvPicPr>
          <p:cNvPr id="25" name="Elemento grafico 24" descr="Camminata">
            <a:extLst>
              <a:ext uri="{FF2B5EF4-FFF2-40B4-BE49-F238E27FC236}">
                <a16:creationId xmlns:a16="http://schemas.microsoft.com/office/drawing/2014/main" id="{923D5367-6404-4063-A901-205035971D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04707" y="4357805"/>
            <a:ext cx="914400" cy="914400"/>
          </a:xfrm>
          <a:prstGeom prst="rect">
            <a:avLst/>
          </a:prstGeom>
        </p:spPr>
      </p:pic>
      <p:pic>
        <p:nvPicPr>
          <p:cNvPr id="29" name="Elemento grafico 28" descr="Camminata">
            <a:extLst>
              <a:ext uri="{FF2B5EF4-FFF2-40B4-BE49-F238E27FC236}">
                <a16:creationId xmlns:a16="http://schemas.microsoft.com/office/drawing/2014/main" id="{85D14C43-F738-4530-AB07-291599DE3CA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64343" y="4636449"/>
            <a:ext cx="914400" cy="914400"/>
          </a:xfrm>
          <a:prstGeom prst="rect">
            <a:avLst/>
          </a:prstGeom>
        </p:spPr>
      </p:pic>
      <p:pic>
        <p:nvPicPr>
          <p:cNvPr id="30" name="Elemento grafico 29" descr="Camminata">
            <a:extLst>
              <a:ext uri="{FF2B5EF4-FFF2-40B4-BE49-F238E27FC236}">
                <a16:creationId xmlns:a16="http://schemas.microsoft.com/office/drawing/2014/main" id="{B7C39E32-96C4-4C97-B814-FBBBB797403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700218" y="2890131"/>
            <a:ext cx="914400" cy="914400"/>
          </a:xfrm>
          <a:prstGeom prst="rect">
            <a:avLst/>
          </a:prstGeom>
        </p:spPr>
      </p:pic>
      <p:graphicFrame>
        <p:nvGraphicFramePr>
          <p:cNvPr id="17" name="Tabella 16"/>
          <p:cNvGraphicFramePr>
            <a:graphicFrameLocks noGrp="1"/>
          </p:cNvGraphicFramePr>
          <p:nvPr/>
        </p:nvGraphicFramePr>
        <p:xfrm>
          <a:off x="1066798" y="528918"/>
          <a:ext cx="10273554" cy="1506070"/>
        </p:xfrm>
        <a:graphic>
          <a:graphicData uri="http://schemas.openxmlformats.org/drawingml/2006/table">
            <a:tbl>
              <a:tblPr/>
              <a:tblGrid>
                <a:gridCol w="3424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4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52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90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br>
                        <a:rPr lang="it-IT" sz="1100">
                          <a:latin typeface="Arial"/>
                          <a:cs typeface="Times New Roman"/>
                        </a:rPr>
                      </a:b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9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endParaRPr lang="it-IT" sz="900" b="1" kern="50" dirty="0">
                        <a:solidFill>
                          <a:srgbClr val="000000"/>
                        </a:solidFill>
                        <a:latin typeface="Calibri"/>
                        <a:ea typeface="MS PGothic"/>
                        <a:cs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r>
                        <a:rPr lang="it-IT" sz="1050" b="1" kern="5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Calibri"/>
                        </a:rPr>
                        <a:t>Unione Europea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r>
                        <a:rPr lang="it-IT" sz="1050" b="1" kern="5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Calibri"/>
                        </a:rPr>
                        <a:t>Fondo Sociale Europeo - PON Inclusione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900" b="1" kern="50" dirty="0">
                        <a:solidFill>
                          <a:srgbClr val="000000"/>
                        </a:solidFill>
                        <a:latin typeface="Calibri"/>
                        <a:ea typeface="MS PGothic"/>
                        <a:cs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b="1" kern="5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Calibri"/>
                        </a:rPr>
                        <a:t>Direzione Generale dell’Immigrazione e delle Politiche di Integrazione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b="1" kern="5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Calibri"/>
                        </a:rPr>
                        <a:t>Organismo Intermedio PON Inclusione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endParaRPr lang="it-IT" sz="900" b="1" kern="50" dirty="0">
                        <a:solidFill>
                          <a:srgbClr val="000000"/>
                        </a:solidFill>
                        <a:latin typeface="Calibri"/>
                        <a:ea typeface="MS PGothic"/>
                        <a:cs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r>
                        <a:rPr lang="it-IT" sz="1050" b="1" kern="5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Calibri"/>
                        </a:rPr>
                        <a:t>Direzione Generale per la lotta alla povertà e per la programmazione sociale Autorità di Gestione PON Inclusione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122" name="Immagine 29"/>
          <p:cNvPicPr>
            <a:picLocks noChangeAspect="1" noChangeArrowheads="1"/>
          </p:cNvPicPr>
          <p:nvPr/>
        </p:nvPicPr>
        <p:blipFill>
          <a:blip r:embed="rId11" cstate="print"/>
          <a:srcRect l="-46" t="-56" r="-46" b="-56"/>
          <a:stretch>
            <a:fillRect/>
          </a:stretch>
        </p:blipFill>
        <p:spPr bwMode="auto">
          <a:xfrm>
            <a:off x="9188728" y="662553"/>
            <a:ext cx="879475" cy="693737"/>
          </a:xfrm>
          <a:prstGeom prst="rect">
            <a:avLst/>
          </a:prstGeom>
          <a:solidFill>
            <a:srgbClr val="FFFFFF">
              <a:alpha val="0"/>
            </a:srgbClr>
          </a:solidFill>
        </p:spPr>
      </p:pic>
      <p:pic>
        <p:nvPicPr>
          <p:cNvPr id="5121" name="Immagine 28"/>
          <p:cNvPicPr>
            <a:picLocks noChangeAspect="1" noChangeArrowheads="1"/>
          </p:cNvPicPr>
          <p:nvPr/>
        </p:nvPicPr>
        <p:blipFill>
          <a:blip r:embed="rId11" cstate="print"/>
          <a:srcRect l="-46" t="-56" r="-46" b="-56"/>
          <a:stretch>
            <a:fillRect/>
          </a:stretch>
        </p:blipFill>
        <p:spPr bwMode="auto">
          <a:xfrm>
            <a:off x="5716685" y="620806"/>
            <a:ext cx="879475" cy="693738"/>
          </a:xfrm>
          <a:prstGeom prst="rect">
            <a:avLst/>
          </a:prstGeom>
          <a:solidFill>
            <a:srgbClr val="FFFFFF">
              <a:alpha val="0"/>
            </a:srgbClr>
          </a:solidFill>
        </p:spPr>
      </p:pic>
      <p:pic>
        <p:nvPicPr>
          <p:cNvPr id="5123" name="Immagine 30" descr="flag_yellow_low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352302" y="671513"/>
            <a:ext cx="906463" cy="604837"/>
          </a:xfrm>
          <a:prstGeom prst="rect">
            <a:avLst/>
          </a:prstGeom>
          <a:noFill/>
        </p:spPr>
      </p:pic>
      <p:pic>
        <p:nvPicPr>
          <p:cNvPr id="24" name="Immagine 23" descr="Percorsi.jpg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467635" y="5504332"/>
            <a:ext cx="2168553" cy="97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47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ccia a pentagono 13">
            <a:extLst>
              <a:ext uri="{FF2B5EF4-FFF2-40B4-BE49-F238E27FC236}">
                <a16:creationId xmlns:a16="http://schemas.microsoft.com/office/drawing/2014/main" id="{57D6BE65-7399-4584-9445-8B9B084521A8}"/>
              </a:ext>
            </a:extLst>
          </p:cNvPr>
          <p:cNvSpPr/>
          <p:nvPr/>
        </p:nvSpPr>
        <p:spPr>
          <a:xfrm>
            <a:off x="8481587" y="1697681"/>
            <a:ext cx="3046601" cy="1546412"/>
          </a:xfrm>
          <a:prstGeom prst="homePlate">
            <a:avLst/>
          </a:prstGeom>
          <a:solidFill>
            <a:srgbClr val="FFE900"/>
          </a:solidFill>
          <a:ln>
            <a:solidFill>
              <a:srgbClr val="AD5B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rgbClr val="AD5B18"/>
                </a:solidFill>
              </a:rPr>
              <a:t>147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enti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attivi</a:t>
            </a:r>
          </a:p>
        </p:txBody>
      </p:sp>
      <p:sp>
        <p:nvSpPr>
          <p:cNvPr id="6" name="Rettangolo 5"/>
          <p:cNvSpPr/>
          <p:nvPr/>
        </p:nvSpPr>
        <p:spPr>
          <a:xfrm>
            <a:off x="1405535" y="1456520"/>
            <a:ext cx="9890822" cy="1202380"/>
          </a:xfrm>
          <a:prstGeom prst="rect">
            <a:avLst/>
          </a:prstGeom>
        </p:spPr>
        <p:txBody>
          <a:bodyPr wrap="square" lIns="45720" tIns="22860" rIns="45720" bIns="22860">
            <a:spAutoFit/>
          </a:bodyPr>
          <a:lstStyle/>
          <a:p>
            <a:pPr algn="just"/>
            <a:r>
              <a:rPr lang="it-IT" sz="1900" b="1" dirty="0">
                <a:solidFill>
                  <a:srgbClr val="C00000"/>
                </a:solidFill>
              </a:rPr>
              <a:t> </a:t>
            </a:r>
          </a:p>
          <a:p>
            <a:endParaRPr lang="it-IT" sz="2400" dirty="0"/>
          </a:p>
          <a:p>
            <a:pPr algn="just">
              <a:lnSpc>
                <a:spcPct val="150000"/>
              </a:lnSpc>
            </a:pPr>
            <a:endParaRPr lang="it-IT" sz="2400" dirty="0">
              <a:solidFill>
                <a:srgbClr val="C00000"/>
              </a:solidFill>
            </a:endParaRPr>
          </a:p>
        </p:txBody>
      </p:sp>
      <p:pic>
        <p:nvPicPr>
          <p:cNvPr id="10" name="Immagine 9" descr="Nuova immagine bitma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26" y="5767542"/>
            <a:ext cx="1595418" cy="570548"/>
          </a:xfrm>
          <a:prstGeom prst="rect">
            <a:avLst/>
          </a:prstGeom>
        </p:spPr>
      </p:pic>
      <p:sp>
        <p:nvSpPr>
          <p:cNvPr id="8" name="Freccia a pentagono 7">
            <a:extLst>
              <a:ext uri="{FF2B5EF4-FFF2-40B4-BE49-F238E27FC236}">
                <a16:creationId xmlns:a16="http://schemas.microsoft.com/office/drawing/2014/main" id="{BF42E560-CA89-4407-8EE0-D97930A20E26}"/>
              </a:ext>
            </a:extLst>
          </p:cNvPr>
          <p:cNvSpPr/>
          <p:nvPr/>
        </p:nvSpPr>
        <p:spPr>
          <a:xfrm>
            <a:off x="6037260" y="1699656"/>
            <a:ext cx="3046602" cy="1546412"/>
          </a:xfrm>
          <a:prstGeom prst="homePlate">
            <a:avLst/>
          </a:prstGeom>
          <a:solidFill>
            <a:srgbClr val="F7DC00"/>
          </a:solidFill>
          <a:ln>
            <a:solidFill>
              <a:srgbClr val="AD5B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rgbClr val="AD5B18"/>
                </a:solidFill>
              </a:rPr>
              <a:t>307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enti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idonei</a:t>
            </a: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2260434A-E5B8-432C-B2D3-96866E04379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solidFill>
                  <a:srgbClr val="AD5B18"/>
                </a:solidFill>
                <a:latin typeface="+mn-lt"/>
              </a:rPr>
              <a:t>Partecipazione all’avviso</a:t>
            </a:r>
          </a:p>
        </p:txBody>
      </p:sp>
      <p:sp>
        <p:nvSpPr>
          <p:cNvPr id="11" name="Freccia a pentagono 10">
            <a:extLst>
              <a:ext uri="{FF2B5EF4-FFF2-40B4-BE49-F238E27FC236}">
                <a16:creationId xmlns:a16="http://schemas.microsoft.com/office/drawing/2014/main" id="{D0E09B71-64A7-4398-9BEF-7EE3C5A46F45}"/>
              </a:ext>
            </a:extLst>
          </p:cNvPr>
          <p:cNvSpPr/>
          <p:nvPr/>
        </p:nvSpPr>
        <p:spPr>
          <a:xfrm>
            <a:off x="3606896" y="1690688"/>
            <a:ext cx="3046601" cy="1546412"/>
          </a:xfrm>
          <a:prstGeom prst="homePlate">
            <a:avLst/>
          </a:prstGeom>
          <a:solidFill>
            <a:srgbClr val="F5D100"/>
          </a:solidFill>
          <a:ln>
            <a:solidFill>
              <a:srgbClr val="AD5B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44563"/>
            <a:r>
              <a:rPr lang="it-IT" sz="2400" b="1" dirty="0">
                <a:solidFill>
                  <a:srgbClr val="AD5B18"/>
                </a:solidFill>
              </a:rPr>
              <a:t>358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domande</a:t>
            </a:r>
          </a:p>
          <a:p>
            <a:pPr algn="ctr"/>
            <a:r>
              <a:rPr lang="it-IT" dirty="0">
                <a:solidFill>
                  <a:srgbClr val="AD5B18"/>
                </a:solidFill>
              </a:rPr>
              <a:t>pervenute</a:t>
            </a:r>
          </a:p>
        </p:txBody>
      </p:sp>
      <p:sp>
        <p:nvSpPr>
          <p:cNvPr id="12" name="Freccia a pentagono 11">
            <a:extLst>
              <a:ext uri="{FF2B5EF4-FFF2-40B4-BE49-F238E27FC236}">
                <a16:creationId xmlns:a16="http://schemas.microsoft.com/office/drawing/2014/main" id="{3460E421-2633-46DF-86CC-EB1B92A540FB}"/>
              </a:ext>
            </a:extLst>
          </p:cNvPr>
          <p:cNvSpPr/>
          <p:nvPr/>
        </p:nvSpPr>
        <p:spPr>
          <a:xfrm>
            <a:off x="838200" y="1690688"/>
            <a:ext cx="3406589" cy="1546412"/>
          </a:xfrm>
          <a:prstGeom prst="homePlate">
            <a:avLst/>
          </a:prstGeom>
          <a:solidFill>
            <a:srgbClr val="F3AF00"/>
          </a:solidFill>
          <a:ln>
            <a:solidFill>
              <a:srgbClr val="AD5B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AD5B18"/>
                </a:solidFill>
              </a:rPr>
              <a:t>Avviso pubblicato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28 settembre 2016</a:t>
            </a:r>
          </a:p>
          <a:p>
            <a:pPr algn="ctr"/>
            <a:r>
              <a:rPr lang="it-IT" dirty="0">
                <a:solidFill>
                  <a:srgbClr val="AD5B18"/>
                </a:solidFill>
              </a:rPr>
              <a:t>Riapertura termini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giugno 2017 e marzo 2019</a:t>
            </a:r>
          </a:p>
        </p:txBody>
      </p:sp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32BD9654-72DB-47B2-8667-3AC192219C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3793963"/>
              </p:ext>
            </p:extLst>
          </p:nvPr>
        </p:nvGraphicFramePr>
        <p:xfrm>
          <a:off x="2858367" y="3429000"/>
          <a:ext cx="7449031" cy="3063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Immagine 4" descr="Percorsi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51094" y="5567085"/>
            <a:ext cx="2168553" cy="97146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7A1F8D2-DA0B-4D4C-9224-C7E943E6A259}"/>
              </a:ext>
            </a:extLst>
          </p:cNvPr>
          <p:cNvSpPr txBox="1"/>
          <p:nvPr/>
        </p:nvSpPr>
        <p:spPr>
          <a:xfrm>
            <a:off x="7501872" y="4947915"/>
            <a:ext cx="1959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F5D100"/>
                </a:solidFill>
              </a:rPr>
              <a:t>Enti idonei</a:t>
            </a:r>
          </a:p>
        </p:txBody>
      </p:sp>
    </p:spTree>
    <p:extLst>
      <p:ext uri="{BB962C8B-B14F-4D97-AF65-F5344CB8AC3E}">
        <p14:creationId xmlns:p14="http://schemas.microsoft.com/office/powerpoint/2010/main" val="24664529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246095" y="1515135"/>
            <a:ext cx="10067364" cy="338554"/>
          </a:xfrm>
          <a:prstGeom prst="rect">
            <a:avLst/>
          </a:prstGeom>
        </p:spPr>
        <p:txBody>
          <a:bodyPr wrap="square" lIns="45720" tIns="22860" rIns="45720" bIns="22860">
            <a:spAutoFit/>
          </a:bodyPr>
          <a:lstStyle/>
          <a:p>
            <a:pPr algn="just"/>
            <a:r>
              <a:rPr lang="it-IT" sz="1900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0" name="Immagine 9" descr="Nuova immagine bitma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53" y="5673273"/>
            <a:ext cx="1595418" cy="570548"/>
          </a:xfrm>
          <a:prstGeom prst="rect">
            <a:avLst/>
          </a:prstGeom>
        </p:spPr>
      </p:pic>
      <p:pic>
        <p:nvPicPr>
          <p:cNvPr id="5" name="Immagine 4" descr="Percorsi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51094" y="5567085"/>
            <a:ext cx="2168553" cy="971462"/>
          </a:xfrm>
          <a:prstGeom prst="rect">
            <a:avLst/>
          </a:prstGeom>
        </p:spPr>
      </p:pic>
      <p:sp>
        <p:nvSpPr>
          <p:cNvPr id="7" name="Titolo introduzione studio"/>
          <p:cNvSpPr txBox="1"/>
          <p:nvPr/>
        </p:nvSpPr>
        <p:spPr>
          <a:xfrm>
            <a:off x="1677792" y="445935"/>
            <a:ext cx="9108673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2860" tIns="22860" rIns="22860" bIns="22860">
            <a:spAutoFit/>
          </a:bodyPr>
          <a:lstStyle>
            <a:lvl1pPr>
              <a:defRPr sz="3000" b="1" spc="300">
                <a:solidFill>
                  <a:srgbClr val="184A8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algn="ctr"/>
            <a:endParaRPr lang="it-IT" sz="3600" dirty="0">
              <a:solidFill>
                <a:srgbClr val="00B050"/>
              </a:solidFill>
            </a:endParaRPr>
          </a:p>
        </p:txBody>
      </p:sp>
      <p:sp>
        <p:nvSpPr>
          <p:cNvPr id="8" name="Freccia a pentagono 7">
            <a:extLst>
              <a:ext uri="{FF2B5EF4-FFF2-40B4-BE49-F238E27FC236}">
                <a16:creationId xmlns:a16="http://schemas.microsoft.com/office/drawing/2014/main" id="{9A1022B3-BC52-4FFF-B3A6-595515D582D4}"/>
              </a:ext>
            </a:extLst>
          </p:cNvPr>
          <p:cNvSpPr/>
          <p:nvPr/>
        </p:nvSpPr>
        <p:spPr>
          <a:xfrm>
            <a:off x="8722854" y="1707428"/>
            <a:ext cx="2554947" cy="1546412"/>
          </a:xfrm>
          <a:prstGeom prst="homePlate">
            <a:avLst/>
          </a:prstGeom>
          <a:solidFill>
            <a:srgbClr val="FFFF00"/>
          </a:solidFill>
          <a:ln>
            <a:solidFill>
              <a:srgbClr val="AD5B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rgbClr val="AD5B18"/>
                </a:solidFill>
              </a:rPr>
              <a:t>1.781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tirocini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conclusi</a:t>
            </a:r>
          </a:p>
        </p:txBody>
      </p:sp>
      <p:sp>
        <p:nvSpPr>
          <p:cNvPr id="9" name="Freccia a pentagono 8">
            <a:extLst>
              <a:ext uri="{FF2B5EF4-FFF2-40B4-BE49-F238E27FC236}">
                <a16:creationId xmlns:a16="http://schemas.microsoft.com/office/drawing/2014/main" id="{DBDE0B60-46DF-4C48-A04D-CCCAAF098210}"/>
              </a:ext>
            </a:extLst>
          </p:cNvPr>
          <p:cNvSpPr/>
          <p:nvPr/>
        </p:nvSpPr>
        <p:spPr>
          <a:xfrm>
            <a:off x="6747792" y="1709403"/>
            <a:ext cx="2554947" cy="1546412"/>
          </a:xfrm>
          <a:prstGeom prst="homePlate">
            <a:avLst/>
          </a:prstGeom>
          <a:solidFill>
            <a:srgbClr val="FBEB00"/>
          </a:solidFill>
          <a:ln>
            <a:solidFill>
              <a:srgbClr val="AD5B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rgbClr val="AD5B18"/>
                </a:solidFill>
              </a:rPr>
              <a:t>1.965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tirocini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avviati</a:t>
            </a: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6901E4C9-8C6C-4C24-A290-F575344268C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>
                <a:solidFill>
                  <a:srgbClr val="AD5B18"/>
                </a:solidFill>
                <a:latin typeface="+mn-lt"/>
              </a:rPr>
              <a:t>Nulla osta e tirocini</a:t>
            </a:r>
            <a:endParaRPr lang="it-IT" b="1" dirty="0">
              <a:solidFill>
                <a:srgbClr val="AD5B18"/>
              </a:solidFill>
              <a:latin typeface="+mn-lt"/>
            </a:endParaRPr>
          </a:p>
        </p:txBody>
      </p:sp>
      <p:sp>
        <p:nvSpPr>
          <p:cNvPr id="12" name="Freccia a pentagono 11">
            <a:extLst>
              <a:ext uri="{FF2B5EF4-FFF2-40B4-BE49-F238E27FC236}">
                <a16:creationId xmlns:a16="http://schemas.microsoft.com/office/drawing/2014/main" id="{0BE2C61B-A6BB-45EB-8679-AC7F88B5420C}"/>
              </a:ext>
            </a:extLst>
          </p:cNvPr>
          <p:cNvSpPr/>
          <p:nvPr/>
        </p:nvSpPr>
        <p:spPr>
          <a:xfrm>
            <a:off x="4774736" y="1710513"/>
            <a:ext cx="2554947" cy="1546412"/>
          </a:xfrm>
          <a:prstGeom prst="homePlate">
            <a:avLst/>
          </a:prstGeom>
          <a:solidFill>
            <a:srgbClr val="F7DC00"/>
          </a:solidFill>
          <a:ln>
            <a:solidFill>
              <a:srgbClr val="AD5B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rgbClr val="AD5B18"/>
                </a:solidFill>
              </a:rPr>
              <a:t>2.110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nulla osta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rilasciati</a:t>
            </a:r>
          </a:p>
        </p:txBody>
      </p:sp>
      <p:sp>
        <p:nvSpPr>
          <p:cNvPr id="13" name="Freccia a pentagono 12">
            <a:extLst>
              <a:ext uri="{FF2B5EF4-FFF2-40B4-BE49-F238E27FC236}">
                <a16:creationId xmlns:a16="http://schemas.microsoft.com/office/drawing/2014/main" id="{24E70903-CCFA-485F-A4C3-D91B6CF50916}"/>
              </a:ext>
            </a:extLst>
          </p:cNvPr>
          <p:cNvSpPr/>
          <p:nvPr/>
        </p:nvSpPr>
        <p:spPr>
          <a:xfrm>
            <a:off x="2811256" y="1702410"/>
            <a:ext cx="2554947" cy="1546412"/>
          </a:xfrm>
          <a:prstGeom prst="homePlate">
            <a:avLst/>
          </a:prstGeom>
          <a:solidFill>
            <a:srgbClr val="F1CD00"/>
          </a:solidFill>
          <a:ln>
            <a:solidFill>
              <a:srgbClr val="AD5B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44563"/>
            <a:r>
              <a:rPr lang="it-IT" sz="2400" dirty="0">
                <a:solidFill>
                  <a:srgbClr val="AD5B18"/>
                </a:solidFill>
              </a:rPr>
              <a:t>3.457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domande</a:t>
            </a:r>
          </a:p>
          <a:p>
            <a:pPr algn="ctr"/>
            <a:r>
              <a:rPr lang="it-IT" dirty="0">
                <a:solidFill>
                  <a:srgbClr val="AD5B18"/>
                </a:solidFill>
              </a:rPr>
              <a:t>pervenute</a:t>
            </a:r>
          </a:p>
        </p:txBody>
      </p:sp>
      <p:sp>
        <p:nvSpPr>
          <p:cNvPr id="14" name="Freccia a pentagono 13">
            <a:extLst>
              <a:ext uri="{FF2B5EF4-FFF2-40B4-BE49-F238E27FC236}">
                <a16:creationId xmlns:a16="http://schemas.microsoft.com/office/drawing/2014/main" id="{814F72D4-1D23-49B7-997C-C7D73E1B881D}"/>
              </a:ext>
            </a:extLst>
          </p:cNvPr>
          <p:cNvSpPr/>
          <p:nvPr/>
        </p:nvSpPr>
        <p:spPr>
          <a:xfrm>
            <a:off x="838201" y="1702410"/>
            <a:ext cx="2554946" cy="1546412"/>
          </a:xfrm>
          <a:prstGeom prst="homePlate">
            <a:avLst/>
          </a:prstGeom>
          <a:solidFill>
            <a:srgbClr val="F3AF00"/>
          </a:solidFill>
          <a:ln>
            <a:solidFill>
              <a:srgbClr val="AD5B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rgbClr val="AD5B18"/>
                </a:solidFill>
              </a:rPr>
              <a:t>2.048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percorsi</a:t>
            </a:r>
            <a:br>
              <a:rPr lang="it-IT" dirty="0">
                <a:solidFill>
                  <a:srgbClr val="AD5B18"/>
                </a:solidFill>
              </a:rPr>
            </a:br>
            <a:r>
              <a:rPr lang="it-IT" dirty="0">
                <a:solidFill>
                  <a:srgbClr val="AD5B18"/>
                </a:solidFill>
              </a:rPr>
              <a:t>finanziati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E044EA5-EF5B-49AE-AC1F-4D051D8C782C}"/>
              </a:ext>
            </a:extLst>
          </p:cNvPr>
          <p:cNvSpPr txBox="1"/>
          <p:nvPr/>
        </p:nvSpPr>
        <p:spPr>
          <a:xfrm>
            <a:off x="6675653" y="4335745"/>
            <a:ext cx="19639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9933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41% Sicilia</a:t>
            </a:r>
            <a:endParaRPr lang="it-IT" sz="2400" b="1" dirty="0">
              <a:solidFill>
                <a:srgbClr val="993300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3245B17-8B5E-4359-8F25-DB2948F3FC0B}"/>
              </a:ext>
            </a:extLst>
          </p:cNvPr>
          <p:cNvSpPr txBox="1"/>
          <p:nvPr/>
        </p:nvSpPr>
        <p:spPr>
          <a:xfrm>
            <a:off x="7888996" y="3873648"/>
            <a:ext cx="19639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rgbClr val="F3AF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10% Campania</a:t>
            </a:r>
            <a:endParaRPr lang="it-IT" sz="2000" b="1" dirty="0">
              <a:solidFill>
                <a:srgbClr val="F3AF00"/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B714EE6-B4C8-4893-96E2-774F8211C86A}"/>
              </a:ext>
            </a:extLst>
          </p:cNvPr>
          <p:cNvSpPr txBox="1"/>
          <p:nvPr/>
        </p:nvSpPr>
        <p:spPr>
          <a:xfrm>
            <a:off x="8632484" y="4330462"/>
            <a:ext cx="19639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rgbClr val="F5D1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9% Puglia</a:t>
            </a:r>
            <a:endParaRPr lang="it-IT" sz="2000" b="1" dirty="0">
              <a:solidFill>
                <a:srgbClr val="F5D100"/>
              </a:solidFill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286A261-CE39-4A14-B33C-B9BFE33D8512}"/>
              </a:ext>
            </a:extLst>
          </p:cNvPr>
          <p:cNvSpPr txBox="1"/>
          <p:nvPr/>
        </p:nvSpPr>
        <p:spPr>
          <a:xfrm>
            <a:off x="8079011" y="4846944"/>
            <a:ext cx="17108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rgbClr val="F3AF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8% Calabria</a:t>
            </a:r>
            <a:endParaRPr lang="it-IT" sz="2000" b="1" dirty="0">
              <a:solidFill>
                <a:srgbClr val="F3AF00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0630560-0CF0-4F45-BE68-49E0732B7038}"/>
              </a:ext>
            </a:extLst>
          </p:cNvPr>
          <p:cNvSpPr txBox="1"/>
          <p:nvPr/>
        </p:nvSpPr>
        <p:spPr>
          <a:xfrm>
            <a:off x="9453386" y="5122376"/>
            <a:ext cx="1963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rgbClr val="F1CD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6% Marche</a:t>
            </a:r>
            <a:endParaRPr lang="it-IT" b="1" dirty="0">
              <a:solidFill>
                <a:srgbClr val="F1CD00"/>
              </a:solidFill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88C6B17-3ADD-4282-B48B-1BA01C45459A}"/>
              </a:ext>
            </a:extLst>
          </p:cNvPr>
          <p:cNvSpPr txBox="1"/>
          <p:nvPr/>
        </p:nvSpPr>
        <p:spPr>
          <a:xfrm>
            <a:off x="10000327" y="4773439"/>
            <a:ext cx="1963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rgbClr val="F3AF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5% Lombardia</a:t>
            </a:r>
            <a:endParaRPr lang="it-IT" b="1" dirty="0">
              <a:solidFill>
                <a:srgbClr val="F3AF00"/>
              </a:solidFill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ABA9BDF-201E-4023-B9B7-2900832B485F}"/>
              </a:ext>
            </a:extLst>
          </p:cNvPr>
          <p:cNvSpPr txBox="1"/>
          <p:nvPr/>
        </p:nvSpPr>
        <p:spPr>
          <a:xfrm>
            <a:off x="1869939" y="3751338"/>
            <a:ext cx="1523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AD5B18"/>
                </a:solidFill>
              </a:rPr>
              <a:t>Percorsi avviati +3%</a:t>
            </a:r>
          </a:p>
          <a:p>
            <a:pPr algn="ctr"/>
            <a:endParaRPr lang="it-IT" sz="2400" b="1" dirty="0">
              <a:solidFill>
                <a:srgbClr val="AD5B18"/>
              </a:solidFill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62D8AA17-7164-4EFF-95B4-AE6588D287B7}"/>
              </a:ext>
            </a:extLst>
          </p:cNvPr>
          <p:cNvSpPr txBox="1"/>
          <p:nvPr/>
        </p:nvSpPr>
        <p:spPr>
          <a:xfrm>
            <a:off x="3824267" y="3751338"/>
            <a:ext cx="1710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AD5B18"/>
                </a:solidFill>
              </a:rPr>
              <a:t>Percorsi completati</a:t>
            </a:r>
          </a:p>
          <a:p>
            <a:pPr algn="ctr"/>
            <a:r>
              <a:rPr lang="it-IT" sz="2400" b="1" dirty="0">
                <a:solidFill>
                  <a:srgbClr val="AD5B18"/>
                </a:solidFill>
              </a:rPr>
              <a:t>87%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80515D6-0E22-4E97-AAD7-59948BEE713C}"/>
              </a:ext>
            </a:extLst>
          </p:cNvPr>
          <p:cNvSpPr txBox="1"/>
          <p:nvPr/>
        </p:nvSpPr>
        <p:spPr>
          <a:xfrm>
            <a:off x="4036164" y="5142771"/>
            <a:ext cx="15232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AD5B18"/>
                </a:solidFill>
              </a:defRPr>
            </a:lvl1pPr>
          </a:lstStyle>
          <a:p>
            <a:r>
              <a:rPr lang="it-IT" sz="2000" dirty="0"/>
              <a:t>Tirocini completati 91%</a:t>
            </a:r>
          </a:p>
        </p:txBody>
      </p:sp>
    </p:spTree>
    <p:extLst>
      <p:ext uri="{BB962C8B-B14F-4D97-AF65-F5344CB8AC3E}">
        <p14:creationId xmlns:p14="http://schemas.microsoft.com/office/powerpoint/2010/main" val="408881684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7B6A219A-0A8C-4695-8F12-2F6C3FFE5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475" y="3616777"/>
            <a:ext cx="8718036" cy="2274005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651268" y="1732990"/>
            <a:ext cx="10067364" cy="338554"/>
          </a:xfrm>
          <a:prstGeom prst="rect">
            <a:avLst/>
          </a:prstGeom>
        </p:spPr>
        <p:txBody>
          <a:bodyPr wrap="square" lIns="45720" tIns="22860" rIns="45720" bIns="22860">
            <a:spAutoFit/>
          </a:bodyPr>
          <a:lstStyle/>
          <a:p>
            <a:pPr algn="just"/>
            <a:r>
              <a:rPr lang="it-IT" sz="1900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0" name="Immagine 9" descr="Nuova immagine bitma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53" y="5767542"/>
            <a:ext cx="1595418" cy="570548"/>
          </a:xfrm>
          <a:prstGeom prst="rect">
            <a:avLst/>
          </a:prstGeom>
        </p:spPr>
      </p:pic>
      <p:pic>
        <p:nvPicPr>
          <p:cNvPr id="5" name="Immagine 4" descr="Percorsi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51094" y="5567085"/>
            <a:ext cx="2168553" cy="971462"/>
          </a:xfrm>
          <a:prstGeom prst="rect">
            <a:avLst/>
          </a:prstGeom>
        </p:spPr>
      </p:pic>
      <p:sp>
        <p:nvSpPr>
          <p:cNvPr id="7" name="Titolo introduzione studio"/>
          <p:cNvSpPr txBox="1"/>
          <p:nvPr/>
        </p:nvSpPr>
        <p:spPr>
          <a:xfrm>
            <a:off x="1677792" y="445935"/>
            <a:ext cx="9108673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tIns="22860" rIns="22860" bIns="22860">
            <a:spAutoFit/>
          </a:bodyPr>
          <a:lstStyle>
            <a:lvl1pPr>
              <a:defRPr sz="3000" b="1" spc="300">
                <a:solidFill>
                  <a:srgbClr val="184A8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algn="ctr"/>
            <a:endParaRPr lang="it-IT" sz="3600" dirty="0">
              <a:solidFill>
                <a:srgbClr val="00B050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57F7F770-7DA9-446E-90C1-6B5CD1BB9AD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solidFill>
                  <a:srgbClr val="AD5B18"/>
                </a:solidFill>
                <a:latin typeface="+mn-lt"/>
              </a:rPr>
              <a:t>MSNA e giovani migranti</a:t>
            </a:r>
            <a:endParaRPr lang="it-IT" dirty="0"/>
          </a:p>
        </p:txBody>
      </p:sp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D63E4B8D-FF34-464C-B979-3B7F5DB02E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7596185"/>
              </p:ext>
            </p:extLst>
          </p:nvPr>
        </p:nvGraphicFramePr>
        <p:xfrm>
          <a:off x="486889" y="1690687"/>
          <a:ext cx="4001984" cy="1738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BDAD7185-64D5-4F45-B8D8-72A7690C13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5627655"/>
              </p:ext>
            </p:extLst>
          </p:nvPr>
        </p:nvGraphicFramePr>
        <p:xfrm>
          <a:off x="6096000" y="1460665"/>
          <a:ext cx="4176156" cy="2173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3CD4815-FDD9-414D-A49C-7C2B78E9B65C}"/>
              </a:ext>
            </a:extLst>
          </p:cNvPr>
          <p:cNvSpPr txBox="1"/>
          <p:nvPr/>
        </p:nvSpPr>
        <p:spPr>
          <a:xfrm>
            <a:off x="231883" y="3972903"/>
            <a:ext cx="2231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>
                <a:solidFill>
                  <a:srgbClr val="AD5B18"/>
                </a:solidFill>
              </a:rPr>
              <a:t>Gambia  </a:t>
            </a:r>
          </a:p>
        </p:txBody>
      </p:sp>
      <p:sp>
        <p:nvSpPr>
          <p:cNvPr id="14" name="Casella di testo 6">
            <a:extLst>
              <a:ext uri="{FF2B5EF4-FFF2-40B4-BE49-F238E27FC236}">
                <a16:creationId xmlns:a16="http://schemas.microsoft.com/office/drawing/2014/main" id="{C187D6CD-95AA-44EA-82EA-55552648F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829" y="4498814"/>
            <a:ext cx="2565775" cy="37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3300" b="0" i="0" u="none" strike="noStrike" cap="none" normalizeH="0" baseline="0" dirty="0">
                <a:ln>
                  <a:noFill/>
                </a:ln>
                <a:solidFill>
                  <a:srgbClr val="F3A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Guinea Bissau</a:t>
            </a:r>
            <a:endParaRPr kumimoji="0" lang="it-IT" altLang="it-IT" sz="3300" b="0" i="0" u="none" strike="noStrike" cap="none" normalizeH="0" baseline="0" dirty="0">
              <a:ln>
                <a:noFill/>
              </a:ln>
              <a:solidFill>
                <a:srgbClr val="F3AF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Casella di testo 4">
            <a:extLst>
              <a:ext uri="{FF2B5EF4-FFF2-40B4-BE49-F238E27FC236}">
                <a16:creationId xmlns:a16="http://schemas.microsoft.com/office/drawing/2014/main" id="{6CFC5621-4130-4928-BA13-568D96203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517" y="3668240"/>
            <a:ext cx="1381000" cy="38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900" b="0" i="0" u="none" strike="noStrike" cap="none" normalizeH="0" baseline="0" dirty="0">
                <a:ln>
                  <a:noFill/>
                </a:ln>
                <a:solidFill>
                  <a:srgbClr val="F3A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Senegal</a:t>
            </a:r>
            <a:endParaRPr kumimoji="0" lang="it-IT" altLang="it-IT" sz="2900" b="0" i="0" u="none" strike="noStrike" cap="none" normalizeH="0" baseline="0" dirty="0">
              <a:ln>
                <a:noFill/>
              </a:ln>
              <a:solidFill>
                <a:srgbClr val="F3AF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Casella di testo 9">
            <a:extLst>
              <a:ext uri="{FF2B5EF4-FFF2-40B4-BE49-F238E27FC236}">
                <a16:creationId xmlns:a16="http://schemas.microsoft.com/office/drawing/2014/main" id="{09FC0DD0-4099-4C68-A5F7-8B6BA830B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899" y="4863436"/>
            <a:ext cx="1163617" cy="30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500" b="0" i="0" u="none" strike="noStrike" cap="none" normalizeH="0" baseline="0" dirty="0">
                <a:ln>
                  <a:noFill/>
                </a:ln>
                <a:solidFill>
                  <a:srgbClr val="AD5B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Guinea</a:t>
            </a:r>
            <a:endParaRPr kumimoji="0" lang="it-IT" altLang="it-IT" sz="2500" b="0" i="0" u="none" strike="noStrike" cap="none" normalizeH="0" baseline="0" dirty="0">
              <a:ln>
                <a:noFill/>
              </a:ln>
              <a:solidFill>
                <a:srgbClr val="AD5B18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Casella di testo 7">
            <a:extLst>
              <a:ext uri="{FF2B5EF4-FFF2-40B4-BE49-F238E27FC236}">
                <a16:creationId xmlns:a16="http://schemas.microsoft.com/office/drawing/2014/main" id="{437C0460-8C39-4900-B7B0-79B419396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4420" y="4960037"/>
            <a:ext cx="1347969" cy="451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800" b="0" i="0" u="none" strike="noStrike" cap="none" normalizeH="0" baseline="0" dirty="0">
                <a:ln>
                  <a:noFill/>
                </a:ln>
                <a:solidFill>
                  <a:srgbClr val="F3A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Nigeria</a:t>
            </a:r>
            <a:endParaRPr kumimoji="0" lang="it-IT" altLang="it-IT" sz="2800" b="0" i="0" u="none" strike="noStrike" cap="none" normalizeH="0" baseline="0" dirty="0">
              <a:ln>
                <a:noFill/>
              </a:ln>
              <a:solidFill>
                <a:srgbClr val="F3AF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Casella di testo 10">
            <a:extLst>
              <a:ext uri="{FF2B5EF4-FFF2-40B4-BE49-F238E27FC236}">
                <a16:creationId xmlns:a16="http://schemas.microsoft.com/office/drawing/2014/main" id="{5AD3F58E-EF61-4066-83B1-B0023062D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3593" y="3523092"/>
            <a:ext cx="903161" cy="14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600" b="0" i="0" u="none" strike="noStrike" cap="none" normalizeH="0" baseline="0" dirty="0">
                <a:ln>
                  <a:noFill/>
                </a:ln>
                <a:solidFill>
                  <a:srgbClr val="AD5B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Mali</a:t>
            </a:r>
            <a:endParaRPr kumimoji="0" lang="it-IT" altLang="it-IT" sz="2600" b="0" i="0" u="none" strike="noStrike" cap="none" normalizeH="0" baseline="0" dirty="0">
              <a:ln>
                <a:noFill/>
              </a:ln>
              <a:solidFill>
                <a:srgbClr val="AD5B18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Casella di testo 11">
            <a:extLst>
              <a:ext uri="{FF2B5EF4-FFF2-40B4-BE49-F238E27FC236}">
                <a16:creationId xmlns:a16="http://schemas.microsoft.com/office/drawing/2014/main" id="{90C54FB0-279C-47FF-A067-4D77B2FB41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533" y="5318088"/>
            <a:ext cx="1935678" cy="30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400" b="0" i="0" u="none" strike="noStrike" cap="none" normalizeH="0" baseline="0" dirty="0">
                <a:ln>
                  <a:noFill/>
                </a:ln>
                <a:solidFill>
                  <a:srgbClr val="F3A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Costa d’Avorio</a:t>
            </a:r>
            <a:endParaRPr kumimoji="0" lang="it-IT" altLang="it-IT" sz="2400" b="0" i="0" u="none" strike="noStrike" cap="none" normalizeH="0" baseline="0" dirty="0">
              <a:ln>
                <a:noFill/>
              </a:ln>
              <a:solidFill>
                <a:srgbClr val="F3AF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Casella di testo 13">
            <a:extLst>
              <a:ext uri="{FF2B5EF4-FFF2-40B4-BE49-F238E27FC236}">
                <a16:creationId xmlns:a16="http://schemas.microsoft.com/office/drawing/2014/main" id="{27C5D755-1200-40CB-B0B1-3B4C9FAC0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4428" y="5083458"/>
            <a:ext cx="1001490" cy="24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200" b="0" i="0" u="none" strike="noStrike" cap="none" normalizeH="0" baseline="0" dirty="0">
                <a:ln>
                  <a:noFill/>
                </a:ln>
                <a:solidFill>
                  <a:srgbClr val="AD5B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Ghana</a:t>
            </a:r>
            <a:endParaRPr kumimoji="0" lang="it-IT" altLang="it-IT" sz="2200" b="0" i="0" u="none" strike="noStrike" cap="none" normalizeH="0" baseline="0" dirty="0">
              <a:ln>
                <a:noFill/>
              </a:ln>
              <a:solidFill>
                <a:srgbClr val="AD5B18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Casella di testo 8">
            <a:extLst>
              <a:ext uri="{FF2B5EF4-FFF2-40B4-BE49-F238E27FC236}">
                <a16:creationId xmlns:a16="http://schemas.microsoft.com/office/drawing/2014/main" id="{3229C57C-C25E-459F-8847-20695E21A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7011" y="3157077"/>
            <a:ext cx="1040998" cy="402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700" b="0" i="0" u="none" strike="noStrike" cap="none" normalizeH="0" baseline="0" dirty="0">
                <a:ln>
                  <a:noFill/>
                </a:ln>
                <a:solidFill>
                  <a:srgbClr val="AD5B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Egitto</a:t>
            </a:r>
            <a:endParaRPr kumimoji="0" lang="it-IT" altLang="it-IT" sz="2700" b="0" i="0" u="none" strike="noStrike" cap="none" normalizeH="0" baseline="0" dirty="0">
              <a:ln>
                <a:noFill/>
              </a:ln>
              <a:solidFill>
                <a:srgbClr val="AD5B18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Casella di testo 12">
            <a:extLst>
              <a:ext uri="{FF2B5EF4-FFF2-40B4-BE49-F238E27FC236}">
                <a16:creationId xmlns:a16="http://schemas.microsoft.com/office/drawing/2014/main" id="{73965594-EC0E-4AD7-885D-EBE6B4A4B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81410" y="3725381"/>
            <a:ext cx="1607610" cy="21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300" b="0" i="0" u="none" strike="noStrike" cap="none" normalizeH="0" baseline="0" dirty="0">
                <a:ln>
                  <a:noFill/>
                </a:ln>
                <a:solidFill>
                  <a:srgbClr val="AD5B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Bangladesh</a:t>
            </a:r>
            <a:endParaRPr kumimoji="0" lang="it-IT" altLang="it-IT" sz="2300" b="0" i="0" u="none" strike="noStrike" cap="none" normalizeH="0" baseline="0" dirty="0">
              <a:ln>
                <a:noFill/>
              </a:ln>
              <a:solidFill>
                <a:srgbClr val="AD5B1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46144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651268" y="1732990"/>
            <a:ext cx="10067364" cy="338554"/>
          </a:xfrm>
          <a:prstGeom prst="rect">
            <a:avLst/>
          </a:prstGeom>
        </p:spPr>
        <p:txBody>
          <a:bodyPr wrap="square" lIns="45720" tIns="22860" rIns="45720" bIns="22860">
            <a:spAutoFit/>
          </a:bodyPr>
          <a:lstStyle/>
          <a:p>
            <a:pPr algn="just"/>
            <a:r>
              <a:rPr lang="it-IT" sz="1900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0" name="Immagine 9" descr="Nuova immagine bitma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88" y="5767542"/>
            <a:ext cx="1595418" cy="570548"/>
          </a:xfrm>
          <a:prstGeom prst="rect">
            <a:avLst/>
          </a:prstGeom>
        </p:spPr>
      </p:pic>
      <p:sp>
        <p:nvSpPr>
          <p:cNvPr id="7" name="Titolo introduzione studio"/>
          <p:cNvSpPr txBox="1"/>
          <p:nvPr/>
        </p:nvSpPr>
        <p:spPr>
          <a:xfrm>
            <a:off x="1677792" y="445935"/>
            <a:ext cx="9108673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2860" tIns="22860" rIns="22860" bIns="22860">
            <a:spAutoFit/>
          </a:bodyPr>
          <a:lstStyle>
            <a:lvl1pPr>
              <a:defRPr sz="3000" b="1" spc="300">
                <a:solidFill>
                  <a:srgbClr val="184A8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algn="ctr"/>
            <a:endParaRPr lang="it-IT" sz="3600" dirty="0">
              <a:solidFill>
                <a:srgbClr val="00B050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782C065B-D107-4E18-8E48-DE8711E9DF8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solidFill>
                  <a:srgbClr val="AD5B18"/>
                </a:solidFill>
                <a:latin typeface="+mn-lt"/>
              </a:rPr>
              <a:t>AMBITO FORMATIVO</a:t>
            </a:r>
            <a:endParaRPr lang="it-IT" dirty="0"/>
          </a:p>
        </p:txBody>
      </p:sp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778E8C2E-9344-438C-89A3-CA14B850C4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5423050"/>
              </p:ext>
            </p:extLst>
          </p:nvPr>
        </p:nvGraphicFramePr>
        <p:xfrm>
          <a:off x="403761" y="1429438"/>
          <a:ext cx="7066008" cy="312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95285621-EB61-4FA6-B9C8-5542C4DF21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8550871"/>
              </p:ext>
            </p:extLst>
          </p:nvPr>
        </p:nvGraphicFramePr>
        <p:xfrm>
          <a:off x="4420992" y="4285443"/>
          <a:ext cx="7066008" cy="2134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F0B651F-0E95-4BEB-B2BC-E4A51C745477}"/>
              </a:ext>
            </a:extLst>
          </p:cNvPr>
          <p:cNvSpPr txBox="1"/>
          <p:nvPr/>
        </p:nvSpPr>
        <p:spPr>
          <a:xfrm>
            <a:off x="7469768" y="2670765"/>
            <a:ext cx="2909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3AF00"/>
                </a:solidFill>
              </a:rPr>
              <a:t>Settore di attività dei soggetti ospitanti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0ED86EB-E361-4066-BE2D-DC8B93ADC18C}"/>
              </a:ext>
            </a:extLst>
          </p:cNvPr>
          <p:cNvSpPr txBox="1"/>
          <p:nvPr/>
        </p:nvSpPr>
        <p:spPr>
          <a:xfrm>
            <a:off x="2010298" y="5056586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5D100"/>
                </a:solidFill>
              </a:rPr>
              <a:t>Mansione del </a:t>
            </a:r>
            <a:br>
              <a:rPr lang="it-IT" sz="2400" b="1" dirty="0">
                <a:solidFill>
                  <a:srgbClr val="F5D100"/>
                </a:solidFill>
              </a:rPr>
            </a:br>
            <a:r>
              <a:rPr lang="it-IT" sz="2400" b="1" dirty="0">
                <a:solidFill>
                  <a:srgbClr val="F5D100"/>
                </a:solidFill>
              </a:rPr>
              <a:t>tirocinio</a:t>
            </a:r>
          </a:p>
        </p:txBody>
      </p:sp>
      <p:pic>
        <p:nvPicPr>
          <p:cNvPr id="5" name="Immagine 4" descr="Percorsi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351094" y="5567085"/>
            <a:ext cx="2168553" cy="97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8689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651268" y="1732990"/>
            <a:ext cx="10067364" cy="338554"/>
          </a:xfrm>
          <a:prstGeom prst="rect">
            <a:avLst/>
          </a:prstGeom>
        </p:spPr>
        <p:txBody>
          <a:bodyPr wrap="square" lIns="45720" tIns="22860" rIns="45720" bIns="22860">
            <a:spAutoFit/>
          </a:bodyPr>
          <a:lstStyle/>
          <a:p>
            <a:pPr algn="just"/>
            <a:r>
              <a:rPr lang="it-IT" sz="1900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0" name="Immagine 9" descr="Nuova immagine bitma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04" y="5841517"/>
            <a:ext cx="1595418" cy="570548"/>
          </a:xfrm>
          <a:prstGeom prst="rect">
            <a:avLst/>
          </a:prstGeom>
        </p:spPr>
      </p:pic>
      <p:pic>
        <p:nvPicPr>
          <p:cNvPr id="5" name="Immagine 4" descr="Percorsi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51094" y="5567085"/>
            <a:ext cx="2168553" cy="971462"/>
          </a:xfrm>
          <a:prstGeom prst="rect">
            <a:avLst/>
          </a:prstGeom>
        </p:spPr>
      </p:pic>
      <p:sp>
        <p:nvSpPr>
          <p:cNvPr id="7" name="Titolo introduzione studio"/>
          <p:cNvSpPr txBox="1"/>
          <p:nvPr/>
        </p:nvSpPr>
        <p:spPr>
          <a:xfrm>
            <a:off x="1677792" y="445935"/>
            <a:ext cx="9108673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tIns="22860" rIns="22860" bIns="22860">
            <a:spAutoFit/>
          </a:bodyPr>
          <a:lstStyle>
            <a:lvl1pPr>
              <a:defRPr sz="3000" b="1" spc="300">
                <a:solidFill>
                  <a:srgbClr val="184A8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algn="ctr"/>
            <a:endParaRPr lang="it-IT" sz="3600" dirty="0">
              <a:solidFill>
                <a:srgbClr val="00B050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59CC3B22-3938-4849-887F-9A6A2936FF5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solidFill>
                  <a:srgbClr val="AD5B18"/>
                </a:solidFill>
                <a:latin typeface="+mn-lt"/>
              </a:rPr>
              <a:t>Esiti occupazionali</a:t>
            </a:r>
            <a:endParaRPr lang="it-IT" dirty="0">
              <a:solidFill>
                <a:srgbClr val="AD5B18"/>
              </a:solidFill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D6893D14-8DD5-4A97-8FE8-D0705CA92D5A}"/>
              </a:ext>
            </a:extLst>
          </p:cNvPr>
          <p:cNvGrpSpPr/>
          <p:nvPr/>
        </p:nvGrpSpPr>
        <p:grpSpPr>
          <a:xfrm>
            <a:off x="638280" y="3669236"/>
            <a:ext cx="1888145" cy="755740"/>
            <a:chOff x="0" y="0"/>
            <a:chExt cx="1100346" cy="359707"/>
          </a:xfrm>
          <a:solidFill>
            <a:srgbClr val="AD5B18"/>
          </a:solidFill>
        </p:grpSpPr>
        <p:pic>
          <p:nvPicPr>
            <p:cNvPr id="11" name="Elemento grafico 28" descr="Agricoltore">
              <a:extLst>
                <a:ext uri="{FF2B5EF4-FFF2-40B4-BE49-F238E27FC236}">
                  <a16:creationId xmlns:a16="http://schemas.microsoft.com/office/drawing/2014/main" id="{1260E6F6-D1CB-4023-BD89-10582E4A8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0196" y="49557"/>
              <a:ext cx="310150" cy="310150"/>
            </a:xfrm>
            <a:prstGeom prst="rect">
              <a:avLst/>
            </a:prstGeom>
          </p:spPr>
        </p:pic>
        <p:pic>
          <p:nvPicPr>
            <p:cNvPr id="12" name="Elemento grafico 30" descr="Chef">
              <a:extLst>
                <a:ext uri="{FF2B5EF4-FFF2-40B4-BE49-F238E27FC236}">
                  <a16:creationId xmlns:a16="http://schemas.microsoft.com/office/drawing/2014/main" id="{5E869923-F90F-4C69-9283-E78EFD9CE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7952" y="22689"/>
              <a:ext cx="330470" cy="330470"/>
            </a:xfrm>
            <a:prstGeom prst="rect">
              <a:avLst/>
            </a:prstGeom>
          </p:spPr>
        </p:pic>
        <p:pic>
          <p:nvPicPr>
            <p:cNvPr id="13" name="Elemento grafico 32" descr="Cameriere">
              <a:extLst>
                <a:ext uri="{FF2B5EF4-FFF2-40B4-BE49-F238E27FC236}">
                  <a16:creationId xmlns:a16="http://schemas.microsoft.com/office/drawing/2014/main" id="{C950D012-C855-4014-B936-1F276FC86E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66028" y="0"/>
              <a:ext cx="330469" cy="330469"/>
            </a:xfrm>
            <a:prstGeom prst="rect">
              <a:avLst/>
            </a:prstGeom>
          </p:spPr>
        </p:pic>
        <p:pic>
          <p:nvPicPr>
            <p:cNvPr id="14" name="Elemento grafico 34" descr="Programmatore">
              <a:extLst>
                <a:ext uri="{FF2B5EF4-FFF2-40B4-BE49-F238E27FC236}">
                  <a16:creationId xmlns:a16="http://schemas.microsoft.com/office/drawing/2014/main" id="{CB960B44-3685-4B3F-AEF1-26456F138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0" y="0"/>
              <a:ext cx="324253" cy="324253"/>
            </a:xfrm>
            <a:prstGeom prst="rect">
              <a:avLst/>
            </a:prstGeom>
          </p:spPr>
        </p:pic>
      </p:grpSp>
      <p:pic>
        <p:nvPicPr>
          <p:cNvPr id="3" name="Elemento grafico 2" descr="Freccia, rotazione a destra">
            <a:extLst>
              <a:ext uri="{FF2B5EF4-FFF2-40B4-BE49-F238E27FC236}">
                <a16:creationId xmlns:a16="http://schemas.microsoft.com/office/drawing/2014/main" id="{A5CA117B-84FE-460F-8A56-600491B0BC0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58784" y="1377539"/>
            <a:ext cx="8953995" cy="370763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7DF2B87-6F8B-41B7-B0A7-79E528DF580B}"/>
              </a:ext>
            </a:extLst>
          </p:cNvPr>
          <p:cNvSpPr txBox="1"/>
          <p:nvPr/>
        </p:nvSpPr>
        <p:spPr>
          <a:xfrm>
            <a:off x="945132" y="3172983"/>
            <a:ext cx="1274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AD5B18"/>
                </a:solidFill>
              </a:rPr>
              <a:t>1.781</a:t>
            </a:r>
          </a:p>
        </p:txBody>
      </p:sp>
      <p:sp>
        <p:nvSpPr>
          <p:cNvPr id="15" name="Sole 14">
            <a:extLst>
              <a:ext uri="{FF2B5EF4-FFF2-40B4-BE49-F238E27FC236}">
                <a16:creationId xmlns:a16="http://schemas.microsoft.com/office/drawing/2014/main" id="{00E261F5-098A-4696-86A4-88B10D2B04A8}"/>
              </a:ext>
            </a:extLst>
          </p:cNvPr>
          <p:cNvSpPr/>
          <p:nvPr/>
        </p:nvSpPr>
        <p:spPr>
          <a:xfrm>
            <a:off x="2956955" y="2238393"/>
            <a:ext cx="180000" cy="180000"/>
          </a:xfrm>
          <a:prstGeom prst="sun">
            <a:avLst/>
          </a:prstGeom>
          <a:solidFill>
            <a:srgbClr val="F5D1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D5833B1-DFA5-4CBF-B75D-24E8417E844A}"/>
              </a:ext>
            </a:extLst>
          </p:cNvPr>
          <p:cNvSpPr txBox="1"/>
          <p:nvPr/>
        </p:nvSpPr>
        <p:spPr>
          <a:xfrm>
            <a:off x="2670050" y="2512720"/>
            <a:ext cx="1486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AD5B18"/>
                </a:solidFill>
              </a:rPr>
              <a:t>23,5%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749D291-5533-47BC-8B5A-FF42DD93D3D9}"/>
              </a:ext>
            </a:extLst>
          </p:cNvPr>
          <p:cNvSpPr txBox="1"/>
          <p:nvPr/>
        </p:nvSpPr>
        <p:spPr>
          <a:xfrm>
            <a:off x="4363102" y="2299868"/>
            <a:ext cx="1486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AD5B18"/>
                </a:solidFill>
              </a:rPr>
              <a:t>33,1%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52FF9EB-7B69-40FB-B02C-C087846BE3E3}"/>
              </a:ext>
            </a:extLst>
          </p:cNvPr>
          <p:cNvSpPr txBox="1"/>
          <p:nvPr/>
        </p:nvSpPr>
        <p:spPr>
          <a:xfrm>
            <a:off x="6958083" y="3581875"/>
            <a:ext cx="1621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AD5B18"/>
                </a:solidFill>
              </a:rPr>
              <a:t>48,3%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DB99FBD-71BD-4820-8633-3ABA3F72AAFE}"/>
              </a:ext>
            </a:extLst>
          </p:cNvPr>
          <p:cNvSpPr txBox="1"/>
          <p:nvPr/>
        </p:nvSpPr>
        <p:spPr>
          <a:xfrm>
            <a:off x="9850544" y="1804806"/>
            <a:ext cx="138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AD5B18"/>
                </a:solidFill>
              </a:rPr>
              <a:t>44%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6892A77-18C4-4680-AA16-42B2AC3AAFCE}"/>
              </a:ext>
            </a:extLst>
          </p:cNvPr>
          <p:cNvSpPr txBox="1"/>
          <p:nvPr/>
        </p:nvSpPr>
        <p:spPr>
          <a:xfrm>
            <a:off x="3146960" y="2046596"/>
            <a:ext cx="1010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AD5B18"/>
                </a:solidFill>
              </a:rPr>
              <a:t>3 mesi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600C713-0F74-4BF8-9081-F48BF9ABBFA2}"/>
              </a:ext>
            </a:extLst>
          </p:cNvPr>
          <p:cNvSpPr txBox="1"/>
          <p:nvPr/>
        </p:nvSpPr>
        <p:spPr>
          <a:xfrm>
            <a:off x="4954924" y="1829005"/>
            <a:ext cx="1486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AD5B18"/>
                </a:solidFill>
              </a:rPr>
              <a:t>6 mesi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D52473E-867A-49E9-9726-CC610809C05C}"/>
              </a:ext>
            </a:extLst>
          </p:cNvPr>
          <p:cNvSpPr txBox="1"/>
          <p:nvPr/>
        </p:nvSpPr>
        <p:spPr>
          <a:xfrm>
            <a:off x="7511885" y="2799530"/>
            <a:ext cx="1756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AD5B18"/>
                </a:solidFill>
              </a:rPr>
              <a:t>12 mesi</a:t>
            </a:r>
          </a:p>
        </p:txBody>
      </p:sp>
      <p:sp>
        <p:nvSpPr>
          <p:cNvPr id="24" name="Sole 23">
            <a:extLst>
              <a:ext uri="{FF2B5EF4-FFF2-40B4-BE49-F238E27FC236}">
                <a16:creationId xmlns:a16="http://schemas.microsoft.com/office/drawing/2014/main" id="{479EAC95-75C7-4DCD-8D72-A06A01C984BC}"/>
              </a:ext>
            </a:extLst>
          </p:cNvPr>
          <p:cNvSpPr/>
          <p:nvPr/>
        </p:nvSpPr>
        <p:spPr>
          <a:xfrm>
            <a:off x="4738123" y="2025666"/>
            <a:ext cx="288000" cy="288000"/>
          </a:xfrm>
          <a:prstGeom prst="sun">
            <a:avLst/>
          </a:prstGeom>
          <a:solidFill>
            <a:srgbClr val="F5D1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00" dirty="0"/>
          </a:p>
        </p:txBody>
      </p:sp>
      <p:sp>
        <p:nvSpPr>
          <p:cNvPr id="25" name="Sole 24">
            <a:extLst>
              <a:ext uri="{FF2B5EF4-FFF2-40B4-BE49-F238E27FC236}">
                <a16:creationId xmlns:a16="http://schemas.microsoft.com/office/drawing/2014/main" id="{D71751A4-CB53-437C-BB6C-F77A0A8E1AFA}"/>
              </a:ext>
            </a:extLst>
          </p:cNvPr>
          <p:cNvSpPr/>
          <p:nvPr/>
        </p:nvSpPr>
        <p:spPr>
          <a:xfrm>
            <a:off x="7377612" y="3309847"/>
            <a:ext cx="396000" cy="396000"/>
          </a:xfrm>
          <a:prstGeom prst="sun">
            <a:avLst/>
          </a:prstGeom>
          <a:solidFill>
            <a:srgbClr val="F5D1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00" dirty="0"/>
          </a:p>
        </p:txBody>
      </p:sp>
      <p:graphicFrame>
        <p:nvGraphicFramePr>
          <p:cNvPr id="28" name="Grafico 27">
            <a:extLst>
              <a:ext uri="{FF2B5EF4-FFF2-40B4-BE49-F238E27FC236}">
                <a16:creationId xmlns:a16="http://schemas.microsoft.com/office/drawing/2014/main" id="{E7E06F87-BEEC-4A45-B615-C89E514B99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7872589"/>
              </p:ext>
            </p:extLst>
          </p:nvPr>
        </p:nvGraphicFramePr>
        <p:xfrm>
          <a:off x="2601988" y="4583913"/>
          <a:ext cx="5380134" cy="1942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4CA43AEB-39B8-4B07-95CA-E2DCF67DFD74}"/>
              </a:ext>
            </a:extLst>
          </p:cNvPr>
          <p:cNvSpPr txBox="1"/>
          <p:nvPr/>
        </p:nvSpPr>
        <p:spPr>
          <a:xfrm>
            <a:off x="9396380" y="1177651"/>
            <a:ext cx="2106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rgbClr val="993300"/>
                </a:solidFill>
              </a:rPr>
              <a:t>Ultima settimana giugno 2020</a:t>
            </a:r>
          </a:p>
        </p:txBody>
      </p:sp>
      <p:sp>
        <p:nvSpPr>
          <p:cNvPr id="31" name="Esplosione: 8 punte 30">
            <a:extLst>
              <a:ext uri="{FF2B5EF4-FFF2-40B4-BE49-F238E27FC236}">
                <a16:creationId xmlns:a16="http://schemas.microsoft.com/office/drawing/2014/main" id="{A5E18E32-B7A1-4F34-8A36-2CBD264987F2}"/>
              </a:ext>
            </a:extLst>
          </p:cNvPr>
          <p:cNvSpPr/>
          <p:nvPr/>
        </p:nvSpPr>
        <p:spPr>
          <a:xfrm>
            <a:off x="9351094" y="3771870"/>
            <a:ext cx="2450551" cy="1942148"/>
          </a:xfrm>
          <a:prstGeom prst="irregularSeal1">
            <a:avLst/>
          </a:prstGeom>
          <a:solidFill>
            <a:srgbClr val="F5D100"/>
          </a:solidFill>
          <a:ln>
            <a:solidFill>
              <a:srgbClr val="F3A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b="1" dirty="0">
                <a:solidFill>
                  <a:srgbClr val="993300"/>
                </a:solidFill>
              </a:rPr>
              <a:t>50%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FB9563DD-C286-44A1-B322-F5E88648DC62}"/>
              </a:ext>
            </a:extLst>
          </p:cNvPr>
          <p:cNvSpPr txBox="1"/>
          <p:nvPr/>
        </p:nvSpPr>
        <p:spPr>
          <a:xfrm>
            <a:off x="9698770" y="3819314"/>
            <a:ext cx="2318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AD5B18"/>
                </a:solidFill>
              </a:rPr>
              <a:t>12 mesi completi</a:t>
            </a:r>
          </a:p>
        </p:txBody>
      </p:sp>
    </p:spTree>
    <p:extLst>
      <p:ext uri="{BB962C8B-B14F-4D97-AF65-F5344CB8AC3E}">
        <p14:creationId xmlns:p14="http://schemas.microsoft.com/office/powerpoint/2010/main" val="195824524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651268" y="1732990"/>
            <a:ext cx="10067364" cy="338554"/>
          </a:xfrm>
          <a:prstGeom prst="rect">
            <a:avLst/>
          </a:prstGeom>
        </p:spPr>
        <p:txBody>
          <a:bodyPr wrap="square" lIns="45720" tIns="22860" rIns="45720" bIns="22860">
            <a:spAutoFit/>
          </a:bodyPr>
          <a:lstStyle/>
          <a:p>
            <a:pPr algn="just"/>
            <a:r>
              <a:rPr lang="it-IT" sz="1900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0" name="Immagine 9" descr="Nuova immagine bitma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04" y="5841517"/>
            <a:ext cx="1595418" cy="570548"/>
          </a:xfrm>
          <a:prstGeom prst="rect">
            <a:avLst/>
          </a:prstGeom>
        </p:spPr>
      </p:pic>
      <p:pic>
        <p:nvPicPr>
          <p:cNvPr id="5" name="Immagine 4" descr="Percorsi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51094" y="5567085"/>
            <a:ext cx="2168553" cy="971462"/>
          </a:xfrm>
          <a:prstGeom prst="rect">
            <a:avLst/>
          </a:prstGeom>
        </p:spPr>
      </p:pic>
      <p:sp>
        <p:nvSpPr>
          <p:cNvPr id="7" name="Titolo introduzione studio"/>
          <p:cNvSpPr txBox="1"/>
          <p:nvPr/>
        </p:nvSpPr>
        <p:spPr>
          <a:xfrm>
            <a:off x="1677792" y="445935"/>
            <a:ext cx="9108673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tIns="22860" rIns="22860" bIns="22860">
            <a:spAutoFit/>
          </a:bodyPr>
          <a:lstStyle>
            <a:lvl1pPr>
              <a:defRPr sz="3000" b="1" spc="300">
                <a:solidFill>
                  <a:srgbClr val="184A8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algn="ctr"/>
            <a:endParaRPr lang="it-IT" sz="3600" dirty="0">
              <a:solidFill>
                <a:srgbClr val="00B050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59CC3B22-3938-4849-887F-9A6A2936FF5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solidFill>
                  <a:srgbClr val="AD5B18"/>
                </a:solidFill>
                <a:latin typeface="+mn-lt"/>
              </a:rPr>
              <a:t>Esiti occupazionali – 6 mesi</a:t>
            </a:r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36EFAFE-0E94-4DFA-AD70-E411E05A2988}"/>
              </a:ext>
            </a:extLst>
          </p:cNvPr>
          <p:cNvSpPr txBox="1"/>
          <p:nvPr/>
        </p:nvSpPr>
        <p:spPr>
          <a:xfrm>
            <a:off x="7839281" y="2646837"/>
            <a:ext cx="32775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F5D100"/>
                </a:solidFill>
              </a:rPr>
              <a:t>contratto prevalente in una regione diversa </a:t>
            </a:r>
            <a:r>
              <a:rPr lang="it-IT" sz="2000" b="1" dirty="0">
                <a:solidFill>
                  <a:srgbClr val="F5D100"/>
                </a:solidFill>
              </a:rPr>
              <a:t>dal</a:t>
            </a:r>
            <a:r>
              <a:rPr lang="it-IT" b="1" dirty="0">
                <a:solidFill>
                  <a:srgbClr val="F5D100"/>
                </a:solidFill>
              </a:rPr>
              <a:t> tirocinio 21%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C36F8C9-F2FC-4CFA-A44A-04E6DBEBECBC}"/>
              </a:ext>
            </a:extLst>
          </p:cNvPr>
          <p:cNvSpPr txBox="1"/>
          <p:nvPr/>
        </p:nvSpPr>
        <p:spPr>
          <a:xfrm>
            <a:off x="5892874" y="3810003"/>
            <a:ext cx="489359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9933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29% attività dei servizi di ristorazione</a:t>
            </a:r>
          </a:p>
          <a:p>
            <a:r>
              <a:rPr lang="it-IT" sz="1600" dirty="0">
                <a:solidFill>
                  <a:srgbClr val="9933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17% nella coltivazione agricola e produzione di animali</a:t>
            </a:r>
            <a:endParaRPr lang="it-IT" sz="1600" dirty="0">
              <a:solidFill>
                <a:srgbClr val="993300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09EB2C8-FE4A-4139-A13F-F35C9FB560EC}"/>
              </a:ext>
            </a:extLst>
          </p:cNvPr>
          <p:cNvSpPr txBox="1"/>
          <p:nvPr/>
        </p:nvSpPr>
        <p:spPr>
          <a:xfrm>
            <a:off x="3408218" y="4729377"/>
            <a:ext cx="454712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F5D1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53% professioni non qualificate – addetti: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b="1" dirty="0">
                <a:solidFill>
                  <a:srgbClr val="F5D1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allo spostamento e alla consegna merci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b="1" dirty="0">
                <a:solidFill>
                  <a:srgbClr val="F5D100"/>
                </a:solidFill>
                <a:cs typeface="Times New Roman" panose="02020603050405020304" pitchFamily="18" charset="0"/>
              </a:rPr>
              <a:t>ai servizi di pulizia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b="1" dirty="0">
                <a:solidFill>
                  <a:srgbClr val="F5D100"/>
                </a:solidFill>
                <a:cs typeface="Times New Roman" panose="02020603050405020304" pitchFamily="18" charset="0"/>
              </a:rPr>
              <a:t>i</a:t>
            </a:r>
            <a:r>
              <a:rPr lang="it-IT" b="1" dirty="0">
                <a:solidFill>
                  <a:srgbClr val="F5D1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 agricoltura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b="1" dirty="0">
                <a:solidFill>
                  <a:srgbClr val="F5D1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nella manutenzione del verde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90CAA2-1FD0-4746-8B9B-016091C44394}"/>
              </a:ext>
            </a:extLst>
          </p:cNvPr>
          <p:cNvSpPr txBox="1"/>
          <p:nvPr/>
        </p:nvSpPr>
        <p:spPr>
          <a:xfrm>
            <a:off x="5675266" y="1425213"/>
            <a:ext cx="47601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solidFill>
                  <a:srgbClr val="F3AF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tempo medio di attesa primo contratto 65 giorni</a:t>
            </a:r>
          </a:p>
          <a:p>
            <a:r>
              <a:rPr lang="it-IT" dirty="0">
                <a:solidFill>
                  <a:srgbClr val="F3AF00"/>
                </a:solidFill>
                <a:cs typeface="Times New Roman" panose="02020603050405020304" pitchFamily="18" charset="0"/>
              </a:rPr>
              <a:t>numero medio di giornate </a:t>
            </a:r>
            <a:r>
              <a:rPr lang="it-IT" sz="1800" dirty="0">
                <a:solidFill>
                  <a:srgbClr val="F3AF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lavorate 91 giorni</a:t>
            </a:r>
            <a:endParaRPr lang="it-IT" dirty="0">
              <a:solidFill>
                <a:srgbClr val="F3AF00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E75D73C-F445-4713-ADA5-00BA5E17C375}"/>
              </a:ext>
            </a:extLst>
          </p:cNvPr>
          <p:cNvSpPr txBox="1"/>
          <p:nvPr/>
        </p:nvSpPr>
        <p:spPr>
          <a:xfrm>
            <a:off x="493345" y="3152776"/>
            <a:ext cx="2587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9933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totale contratti 635</a:t>
            </a:r>
            <a:endParaRPr lang="it-IT" sz="2400" dirty="0">
              <a:solidFill>
                <a:srgbClr val="993300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F75B2B8-CAA0-41A1-A9BB-4328F5D2C349}"/>
              </a:ext>
            </a:extLst>
          </p:cNvPr>
          <p:cNvSpPr txBox="1"/>
          <p:nvPr/>
        </p:nvSpPr>
        <p:spPr>
          <a:xfrm>
            <a:off x="3080657" y="2416710"/>
            <a:ext cx="38252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rgbClr val="F3AF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 soggetto ospitante 30% </a:t>
            </a:r>
            <a:endParaRPr lang="it-IT" sz="2000" b="1" dirty="0">
              <a:solidFill>
                <a:srgbClr val="F3AF00"/>
              </a:solidFill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65C54A1-86B7-4E1F-8401-6B1B291329DA}"/>
              </a:ext>
            </a:extLst>
          </p:cNvPr>
          <p:cNvSpPr txBox="1"/>
          <p:nvPr/>
        </p:nvSpPr>
        <p:spPr>
          <a:xfrm>
            <a:off x="1172313" y="1455298"/>
            <a:ext cx="424942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kern="1200" dirty="0">
                <a:solidFill>
                  <a:srgbClr val="9933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1.781</a:t>
            </a:r>
          </a:p>
          <a:p>
            <a:r>
              <a:rPr lang="it-IT" sz="3200" b="1" kern="1200" dirty="0">
                <a:solidFill>
                  <a:srgbClr val="9933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589 almeno 1 contratto</a:t>
            </a:r>
            <a:endParaRPr lang="it-IT" sz="3200" dirty="0">
              <a:solidFill>
                <a:srgbClr val="993300"/>
              </a:solidFill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0C6E622-A5D3-4FD8-8CDD-8FD5DB5F9B0A}"/>
              </a:ext>
            </a:extLst>
          </p:cNvPr>
          <p:cNvSpPr txBox="1"/>
          <p:nvPr/>
        </p:nvSpPr>
        <p:spPr>
          <a:xfrm>
            <a:off x="828715" y="3605664"/>
            <a:ext cx="16252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rgbClr val="F0C7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stagionali 143</a:t>
            </a:r>
            <a:endParaRPr lang="it-IT" b="1" dirty="0">
              <a:solidFill>
                <a:srgbClr val="F0C700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F0E1C59-F6C9-4420-9003-2ED43647021D}"/>
              </a:ext>
            </a:extLst>
          </p:cNvPr>
          <p:cNvSpPr txBox="1"/>
          <p:nvPr/>
        </p:nvSpPr>
        <p:spPr>
          <a:xfrm>
            <a:off x="560004" y="3903782"/>
            <a:ext cx="1963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rgbClr val="F3AF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apprendistato 111</a:t>
            </a:r>
            <a:endParaRPr lang="it-IT" b="1" dirty="0">
              <a:solidFill>
                <a:srgbClr val="F3AF00"/>
              </a:solidFill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926664A-8838-4C40-9229-44F4F9F0BD91}"/>
              </a:ext>
            </a:extLst>
          </p:cNvPr>
          <p:cNvSpPr txBox="1"/>
          <p:nvPr/>
        </p:nvSpPr>
        <p:spPr>
          <a:xfrm>
            <a:off x="988038" y="4243218"/>
            <a:ext cx="1963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rgbClr val="9933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indeterminato 77</a:t>
            </a:r>
            <a:endParaRPr lang="it-IT" b="1" dirty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86489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651268" y="1732990"/>
            <a:ext cx="10067364" cy="338554"/>
          </a:xfrm>
          <a:prstGeom prst="rect">
            <a:avLst/>
          </a:prstGeom>
        </p:spPr>
        <p:txBody>
          <a:bodyPr wrap="square" lIns="45720" tIns="22860" rIns="45720" bIns="22860">
            <a:spAutoFit/>
          </a:bodyPr>
          <a:lstStyle/>
          <a:p>
            <a:pPr algn="just"/>
            <a:r>
              <a:rPr lang="it-IT" sz="1900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0" name="Immagine 9" descr="Nuova immagine bitma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04" y="5841517"/>
            <a:ext cx="1595418" cy="570548"/>
          </a:xfrm>
          <a:prstGeom prst="rect">
            <a:avLst/>
          </a:prstGeom>
        </p:spPr>
      </p:pic>
      <p:pic>
        <p:nvPicPr>
          <p:cNvPr id="5" name="Immagine 4" descr="Percorsi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51094" y="5567085"/>
            <a:ext cx="2168553" cy="971462"/>
          </a:xfrm>
          <a:prstGeom prst="rect">
            <a:avLst/>
          </a:prstGeom>
        </p:spPr>
      </p:pic>
      <p:sp>
        <p:nvSpPr>
          <p:cNvPr id="7" name="Titolo introduzione studio"/>
          <p:cNvSpPr txBox="1"/>
          <p:nvPr/>
        </p:nvSpPr>
        <p:spPr>
          <a:xfrm>
            <a:off x="1677792" y="445935"/>
            <a:ext cx="9108673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tIns="22860" rIns="22860" bIns="22860">
            <a:spAutoFit/>
          </a:bodyPr>
          <a:lstStyle>
            <a:lvl1pPr>
              <a:defRPr sz="3000" b="1" spc="300">
                <a:solidFill>
                  <a:srgbClr val="184A8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algn="ctr"/>
            <a:endParaRPr lang="it-IT" sz="3600" dirty="0">
              <a:solidFill>
                <a:srgbClr val="00B050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59CC3B22-3938-4849-887F-9A6A2936FF5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solidFill>
                  <a:srgbClr val="AD5B18"/>
                </a:solidFill>
                <a:latin typeface="+mn-lt"/>
              </a:rPr>
              <a:t>Esiti occupazionali – 3 anni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C3F6266-5172-4AB0-A1D7-A87C73F720F7}"/>
              </a:ext>
            </a:extLst>
          </p:cNvPr>
          <p:cNvSpPr txBox="1"/>
          <p:nvPr/>
        </p:nvSpPr>
        <p:spPr>
          <a:xfrm>
            <a:off x="1172313" y="1418098"/>
            <a:ext cx="437270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kern="1200" dirty="0">
                <a:solidFill>
                  <a:srgbClr val="9933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864 della prima fase</a:t>
            </a:r>
          </a:p>
          <a:p>
            <a:pPr algn="ctr"/>
            <a:r>
              <a:rPr lang="it-IT" sz="3200" b="1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72% almeno 1 contratto</a:t>
            </a:r>
            <a:endParaRPr lang="it-IT" sz="3200" dirty="0">
              <a:solidFill>
                <a:srgbClr val="993300"/>
              </a:solidFill>
            </a:endParaRPr>
          </a:p>
        </p:txBody>
      </p:sp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537C258B-353F-4980-96F9-FB0FDD8F34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4489057"/>
              </p:ext>
            </p:extLst>
          </p:nvPr>
        </p:nvGraphicFramePr>
        <p:xfrm>
          <a:off x="3120167" y="2805759"/>
          <a:ext cx="4278160" cy="2116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C93B1A7-A9F9-4A8B-B835-454B32D3A68D}"/>
              </a:ext>
            </a:extLst>
          </p:cNvPr>
          <p:cNvSpPr txBox="1"/>
          <p:nvPr/>
        </p:nvSpPr>
        <p:spPr>
          <a:xfrm>
            <a:off x="7673360" y="1217500"/>
            <a:ext cx="286737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F0C7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totale contratti 2.019</a:t>
            </a:r>
          </a:p>
          <a:p>
            <a:pPr algn="ctr"/>
            <a:r>
              <a:rPr lang="it-IT" sz="2400" b="1" dirty="0">
                <a:solidFill>
                  <a:srgbClr val="F0C700"/>
                </a:solidFill>
                <a:cs typeface="Times New Roman" panose="02020603050405020304" pitchFamily="18" charset="0"/>
              </a:rPr>
              <a:t>3 ciascuno</a:t>
            </a:r>
          </a:p>
          <a:p>
            <a:pPr algn="ctr"/>
            <a:r>
              <a:rPr lang="it-IT" b="1" dirty="0">
                <a:solidFill>
                  <a:srgbClr val="F0C700"/>
                </a:solidFill>
                <a:cs typeface="Times New Roman" panose="02020603050405020304" pitchFamily="18" charset="0"/>
              </a:rPr>
              <a:t>(quasi 2 a 12 mesi)</a:t>
            </a:r>
            <a:endParaRPr lang="it-IT" b="1" dirty="0">
              <a:solidFill>
                <a:srgbClr val="F0C700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F37C3D3-B3BF-4553-A611-040643B0C7CC}"/>
              </a:ext>
            </a:extLst>
          </p:cNvPr>
          <p:cNvSpPr txBox="1"/>
          <p:nvPr/>
        </p:nvSpPr>
        <p:spPr>
          <a:xfrm>
            <a:off x="9512441" y="4275606"/>
            <a:ext cx="138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993300"/>
                </a:solidFill>
              </a:rPr>
              <a:t>48%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CF9301C-6C50-479A-8702-A53BC99D0CEA}"/>
              </a:ext>
            </a:extLst>
          </p:cNvPr>
          <p:cNvSpPr txBox="1"/>
          <p:nvPr/>
        </p:nvSpPr>
        <p:spPr>
          <a:xfrm>
            <a:off x="9058277" y="3648451"/>
            <a:ext cx="2106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rgbClr val="993300"/>
                </a:solidFill>
              </a:rPr>
              <a:t>Ultima settimana giugno 2020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EB3F52D-AF50-4DAD-80AF-B55BD3FCD224}"/>
              </a:ext>
            </a:extLst>
          </p:cNvPr>
          <p:cNvSpPr txBox="1"/>
          <p:nvPr/>
        </p:nvSpPr>
        <p:spPr>
          <a:xfrm>
            <a:off x="6275743" y="2305999"/>
            <a:ext cx="58426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F3AF00"/>
                </a:solidFill>
                <a:cs typeface="Times New Roman" panose="02020603050405020304" pitchFamily="18" charset="0"/>
              </a:rPr>
              <a:t>numero medio di giornate </a:t>
            </a:r>
            <a:r>
              <a:rPr lang="it-IT" sz="1800" b="1" dirty="0">
                <a:solidFill>
                  <a:srgbClr val="F3AF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lavorate 554 – 1 anno e mezzo</a:t>
            </a:r>
            <a:endParaRPr lang="it-IT" b="1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1C5C16D-F044-4DC1-BD11-2C1060D241F1}"/>
              </a:ext>
            </a:extLst>
          </p:cNvPr>
          <p:cNvSpPr txBox="1"/>
          <p:nvPr/>
        </p:nvSpPr>
        <p:spPr>
          <a:xfrm>
            <a:off x="2498613" y="4978237"/>
            <a:ext cx="63366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5D100"/>
                </a:solidFill>
              </a:defRPr>
            </a:lvl1pPr>
          </a:lstStyle>
          <a:p>
            <a:r>
              <a:rPr lang="it-IT" dirty="0"/>
              <a:t>57% dei contratti a tempo indeterminato sono trasformazioni di: 82 contratti a tempo determinato</a:t>
            </a:r>
          </a:p>
          <a:p>
            <a:r>
              <a:rPr lang="it-IT" dirty="0"/>
              <a:t>30 contratti di apprendistato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E00E679-A619-4B31-8A70-7AE78E212DE4}"/>
              </a:ext>
            </a:extLst>
          </p:cNvPr>
          <p:cNvSpPr txBox="1"/>
          <p:nvPr/>
        </p:nvSpPr>
        <p:spPr>
          <a:xfrm>
            <a:off x="441585" y="2203431"/>
            <a:ext cx="3277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5D100"/>
                </a:solidFill>
              </a:rPr>
              <a:t>26%</a:t>
            </a:r>
          </a:p>
          <a:p>
            <a:r>
              <a:rPr lang="it-IT" b="1" dirty="0">
                <a:solidFill>
                  <a:srgbClr val="F5D100"/>
                </a:solidFill>
              </a:rPr>
              <a:t>in una regione diversa</a:t>
            </a:r>
          </a:p>
        </p:txBody>
      </p:sp>
    </p:spTree>
    <p:extLst>
      <p:ext uri="{BB962C8B-B14F-4D97-AF65-F5344CB8AC3E}">
        <p14:creationId xmlns:p14="http://schemas.microsoft.com/office/powerpoint/2010/main" val="407694064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introduzione studio"/>
          <p:cNvSpPr txBox="1"/>
          <p:nvPr/>
        </p:nvSpPr>
        <p:spPr>
          <a:xfrm>
            <a:off x="1677792" y="445935"/>
            <a:ext cx="9108673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tIns="22860" rIns="22860" bIns="22860">
            <a:spAutoFit/>
          </a:bodyPr>
          <a:lstStyle>
            <a:lvl1pPr>
              <a:defRPr sz="3000" b="1" spc="300">
                <a:solidFill>
                  <a:srgbClr val="184A8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algn="ctr"/>
            <a:endParaRPr lang="it-IT" sz="3600" dirty="0">
              <a:solidFill>
                <a:srgbClr val="00B050"/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E00E679-A619-4B31-8A70-7AE78E212DE4}"/>
              </a:ext>
            </a:extLst>
          </p:cNvPr>
          <p:cNvSpPr txBox="1"/>
          <p:nvPr/>
        </p:nvSpPr>
        <p:spPr>
          <a:xfrm>
            <a:off x="2972789" y="3013501"/>
            <a:ext cx="6246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>
                <a:solidFill>
                  <a:srgbClr val="F0C700"/>
                </a:solidFill>
              </a:rPr>
              <a:t>Grazie per l’attenzione 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AAE5DFDC-79B6-41A4-B7BC-3781916F83DA}"/>
              </a:ext>
            </a:extLst>
          </p:cNvPr>
          <p:cNvSpPr/>
          <p:nvPr/>
        </p:nvSpPr>
        <p:spPr>
          <a:xfrm>
            <a:off x="680038" y="161769"/>
            <a:ext cx="3824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rgbClr val="2F5496"/>
                </a:solidFill>
                <a:latin typeface="Calibri" pitchFamily="34" charset="0"/>
                <a:cs typeface="Calibri" pitchFamily="34" charset="0"/>
              </a:rPr>
              <a:t>Progetto co-finanziato dall’Unione Europea</a:t>
            </a:r>
            <a:r>
              <a:rPr lang="it-IT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it-CH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9" name="Tabella 18">
            <a:extLst>
              <a:ext uri="{FF2B5EF4-FFF2-40B4-BE49-F238E27FC236}">
                <a16:creationId xmlns:a16="http://schemas.microsoft.com/office/drawing/2014/main" id="{E79FE9F5-9382-44BA-B326-B27D7797E05A}"/>
              </a:ext>
            </a:extLst>
          </p:cNvPr>
          <p:cNvGraphicFramePr>
            <a:graphicFrameLocks noGrp="1"/>
          </p:cNvGraphicFramePr>
          <p:nvPr/>
        </p:nvGraphicFramePr>
        <p:xfrm>
          <a:off x="1066798" y="528918"/>
          <a:ext cx="10273554" cy="1506070"/>
        </p:xfrm>
        <a:graphic>
          <a:graphicData uri="http://schemas.openxmlformats.org/drawingml/2006/table">
            <a:tbl>
              <a:tblPr/>
              <a:tblGrid>
                <a:gridCol w="3424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4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52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90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br>
                        <a:rPr lang="it-IT" sz="1100">
                          <a:latin typeface="Arial"/>
                          <a:cs typeface="Times New Roman"/>
                        </a:rPr>
                      </a:b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9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endParaRPr lang="it-IT" sz="900" b="1" kern="50" dirty="0">
                        <a:solidFill>
                          <a:srgbClr val="000000"/>
                        </a:solidFill>
                        <a:latin typeface="Calibri"/>
                        <a:ea typeface="MS PGothic"/>
                        <a:cs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r>
                        <a:rPr lang="it-IT" sz="1050" b="1" kern="5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Calibri"/>
                        </a:rPr>
                        <a:t>Unione Europea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r>
                        <a:rPr lang="it-IT" sz="1050" b="1" kern="5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Calibri"/>
                        </a:rPr>
                        <a:t>Fondo Sociale Europeo - PON Inclusione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900" b="1" kern="50" dirty="0">
                        <a:solidFill>
                          <a:srgbClr val="000000"/>
                        </a:solidFill>
                        <a:latin typeface="Calibri"/>
                        <a:ea typeface="MS PGothic"/>
                        <a:cs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b="1" kern="5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Calibri"/>
                        </a:rPr>
                        <a:t>Direzione Generale dell’Immigrazione e delle Politiche di Integrazione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b="1" kern="5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Calibri"/>
                        </a:rPr>
                        <a:t>Organismo Intermedio PON Inclusione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endParaRPr lang="it-IT" sz="900" b="1" kern="50" dirty="0">
                        <a:solidFill>
                          <a:srgbClr val="000000"/>
                        </a:solidFill>
                        <a:latin typeface="Calibri"/>
                        <a:ea typeface="MS PGothic"/>
                        <a:cs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060065" algn="ctr"/>
                          <a:tab pos="6120130" algn="r"/>
                        </a:tabLst>
                      </a:pPr>
                      <a:r>
                        <a:rPr lang="it-IT" sz="1050" b="1" kern="5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Calibri"/>
                        </a:rPr>
                        <a:t>Direzione Generale per la lotta alla povertà e per la programmazione sociale Autorità di Gestione PON Inclusione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" name="Immagine 29">
            <a:extLst>
              <a:ext uri="{FF2B5EF4-FFF2-40B4-BE49-F238E27FC236}">
                <a16:creationId xmlns:a16="http://schemas.microsoft.com/office/drawing/2014/main" id="{507D184A-DBEF-4C03-A860-2FBF224A0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-46" t="-56" r="-46" b="-56"/>
          <a:stretch>
            <a:fillRect/>
          </a:stretch>
        </p:blipFill>
        <p:spPr bwMode="auto">
          <a:xfrm>
            <a:off x="9188728" y="662553"/>
            <a:ext cx="879475" cy="693737"/>
          </a:xfrm>
          <a:prstGeom prst="rect">
            <a:avLst/>
          </a:prstGeom>
          <a:solidFill>
            <a:srgbClr val="FFFFFF">
              <a:alpha val="0"/>
            </a:srgbClr>
          </a:solidFill>
        </p:spPr>
      </p:pic>
      <p:pic>
        <p:nvPicPr>
          <p:cNvPr id="21" name="Immagine 28">
            <a:extLst>
              <a:ext uri="{FF2B5EF4-FFF2-40B4-BE49-F238E27FC236}">
                <a16:creationId xmlns:a16="http://schemas.microsoft.com/office/drawing/2014/main" id="{791A23E6-56C0-43F6-A559-ABA964BD5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-46" t="-56" r="-46" b="-56"/>
          <a:stretch>
            <a:fillRect/>
          </a:stretch>
        </p:blipFill>
        <p:spPr bwMode="auto">
          <a:xfrm>
            <a:off x="5716685" y="620806"/>
            <a:ext cx="879475" cy="693738"/>
          </a:xfrm>
          <a:prstGeom prst="rect">
            <a:avLst/>
          </a:prstGeom>
          <a:solidFill>
            <a:srgbClr val="FFFFFF">
              <a:alpha val="0"/>
            </a:srgbClr>
          </a:solidFill>
        </p:spPr>
      </p:pic>
      <p:pic>
        <p:nvPicPr>
          <p:cNvPr id="22" name="Immagine 30" descr="flag_yellow_low">
            <a:extLst>
              <a:ext uri="{FF2B5EF4-FFF2-40B4-BE49-F238E27FC236}">
                <a16:creationId xmlns:a16="http://schemas.microsoft.com/office/drawing/2014/main" id="{A71F25D9-3E0B-456E-8796-95BE92C32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2302" y="671513"/>
            <a:ext cx="906463" cy="604837"/>
          </a:xfrm>
          <a:prstGeom prst="rect">
            <a:avLst/>
          </a:prstGeom>
          <a:noFill/>
        </p:spPr>
      </p:pic>
      <p:graphicFrame>
        <p:nvGraphicFramePr>
          <p:cNvPr id="23" name="Tabella 18">
            <a:extLst>
              <a:ext uri="{FF2B5EF4-FFF2-40B4-BE49-F238E27FC236}">
                <a16:creationId xmlns:a16="http://schemas.microsoft.com/office/drawing/2014/main" id="{9F16CA52-48C7-47AC-88C4-67DEDF5CFE9F}"/>
              </a:ext>
            </a:extLst>
          </p:cNvPr>
          <p:cNvGraphicFramePr>
            <a:graphicFrameLocks noGrp="1"/>
          </p:cNvGraphicFramePr>
          <p:nvPr/>
        </p:nvGraphicFramePr>
        <p:xfrm>
          <a:off x="838986" y="5536762"/>
          <a:ext cx="10111428" cy="854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0869">
                  <a:extLst>
                    <a:ext uri="{9D8B030D-6E8A-4147-A177-3AD203B41FA5}">
                      <a16:colId xmlns:a16="http://schemas.microsoft.com/office/drawing/2014/main" val="2479044570"/>
                    </a:ext>
                  </a:extLst>
                </a:gridCol>
                <a:gridCol w="2674845">
                  <a:extLst>
                    <a:ext uri="{9D8B030D-6E8A-4147-A177-3AD203B41FA5}">
                      <a16:colId xmlns:a16="http://schemas.microsoft.com/office/drawing/2014/main" val="188459284"/>
                    </a:ext>
                  </a:extLst>
                </a:gridCol>
                <a:gridCol w="2527857">
                  <a:extLst>
                    <a:ext uri="{9D8B030D-6E8A-4147-A177-3AD203B41FA5}">
                      <a16:colId xmlns:a16="http://schemas.microsoft.com/office/drawing/2014/main" val="3834649515"/>
                    </a:ext>
                  </a:extLst>
                </a:gridCol>
                <a:gridCol w="2527857">
                  <a:extLst>
                    <a:ext uri="{9D8B030D-6E8A-4147-A177-3AD203B41FA5}">
                      <a16:colId xmlns:a16="http://schemas.microsoft.com/office/drawing/2014/main" val="1767492481"/>
                    </a:ext>
                  </a:extLst>
                </a:gridCol>
              </a:tblGrid>
              <a:tr h="854309">
                <a:tc>
                  <a:txBody>
                    <a:bodyPr/>
                    <a:lstStyle/>
                    <a:p>
                      <a:pPr algn="ctr"/>
                      <a:endParaRPr lang="it-CH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CH" dirty="0"/>
                    </a:p>
                    <a:p>
                      <a:pPr algn="ctr"/>
                      <a:endParaRPr lang="it-CH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CH" dirty="0"/>
                    </a:p>
                    <a:p>
                      <a:pPr algn="ctr"/>
                      <a:endParaRPr lang="it-CH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CH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7749623"/>
                  </a:ext>
                </a:extLst>
              </a:tr>
            </a:tbl>
          </a:graphicData>
        </a:graphic>
      </p:graphicFrame>
      <p:pic>
        <p:nvPicPr>
          <p:cNvPr id="24" name="Immagine 23">
            <a:extLst>
              <a:ext uri="{FF2B5EF4-FFF2-40B4-BE49-F238E27FC236}">
                <a16:creationId xmlns:a16="http://schemas.microsoft.com/office/drawing/2014/main" id="{29FB5CEE-85DB-4845-8645-A37D406E81C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2396" y="5759397"/>
            <a:ext cx="1494720" cy="513247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3FB8327E-AE5A-46C0-B3CB-8391F55EAD6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5153" y="5795788"/>
            <a:ext cx="1313234" cy="440464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AA01AD09-EC23-43FB-92FD-AA98530DE358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18623" y="5630140"/>
            <a:ext cx="966016" cy="636157"/>
          </a:xfrm>
          <a:prstGeom prst="rect">
            <a:avLst/>
          </a:prstGeom>
        </p:spPr>
      </p:pic>
      <p:pic>
        <p:nvPicPr>
          <p:cNvPr id="27" name="Immagine 26" descr="Percorsi.jpg">
            <a:extLst>
              <a:ext uri="{FF2B5EF4-FFF2-40B4-BE49-F238E27FC236}">
                <a16:creationId xmlns:a16="http://schemas.microsoft.com/office/drawing/2014/main" id="{E7FBA6CA-6F3D-4487-A1A9-6DD200D309A4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467635" y="5504332"/>
            <a:ext cx="2168553" cy="97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105683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e">
  <a:themeElements>
    <a:clrScheme name="Integral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e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912</TotalTime>
  <Words>429</Words>
  <Application>Microsoft Office PowerPoint</Application>
  <PresentationFormat>Widescreen</PresentationFormat>
  <Paragraphs>121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7" baseType="lpstr">
      <vt:lpstr>Arial</vt:lpstr>
      <vt:lpstr>Calibri</vt:lpstr>
      <vt:lpstr>Corbel</vt:lpstr>
      <vt:lpstr>Tw Cen MT</vt:lpstr>
      <vt:lpstr>Tw Cen MT Condensed</vt:lpstr>
      <vt:lpstr>Wingdings</vt:lpstr>
      <vt:lpstr>Wingdings 3</vt:lpstr>
      <vt:lpstr>Integrale</vt:lpstr>
      <vt:lpstr> Progetto PERCORSI  Percorsi per la formazione, il lavoro e l’integrazione dei giovani migranti   Evento conclusivo  22 Dicembre 2020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Progetto PUOI​ Protezione Unita a Obiettivo Integrazione</dc:title>
  <dc:creator>F555QG-XX161T</dc:creator>
  <cp:lastModifiedBy>Monica Lo Bianco</cp:lastModifiedBy>
  <cp:revision>340</cp:revision>
  <cp:lastPrinted>2020-12-16T10:48:26Z</cp:lastPrinted>
  <dcterms:created xsi:type="dcterms:W3CDTF">2020-05-22T12:36:45Z</dcterms:created>
  <dcterms:modified xsi:type="dcterms:W3CDTF">2020-12-22T09:49:06Z</dcterms:modified>
</cp:coreProperties>
</file>