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4"/>
  </p:sldMasterIdLst>
  <p:notesMasterIdLst>
    <p:notesMasterId r:id="rId6"/>
  </p:notesMasterIdLst>
  <p:handoutMasterIdLst>
    <p:handoutMasterId r:id="rId7"/>
  </p:handoutMasterIdLst>
  <p:sldIdLst>
    <p:sldId id="260" r:id="rId5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33CC33"/>
    <a:srgbClr val="085788"/>
    <a:srgbClr val="78B832"/>
    <a:srgbClr val="990033"/>
    <a:srgbClr val="7F7F7F"/>
    <a:srgbClr val="00FF00"/>
    <a:srgbClr val="82C836"/>
    <a:srgbClr val="00C5CA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99" autoAdjust="0"/>
    <p:restoredTop sz="94249" autoAdjust="0"/>
  </p:normalViewPr>
  <p:slideViewPr>
    <p:cSldViewPr snapToGrid="0">
      <p:cViewPr varScale="1">
        <p:scale>
          <a:sx n="67" d="100"/>
          <a:sy n="67" d="100"/>
        </p:scale>
        <p:origin x="9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20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825C2-6BBB-4796-994D-7709A2351452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2B028-BA6C-4ABB-B53C-8707DF7F05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76350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179D3-7889-4B7F-9633-78DF454215E0}" type="datetimeFigureOut">
              <a:rPr lang="it-IT" smtClean="0"/>
              <a:t>03/12/2020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3F1C2-39D1-4C57-B3E7-15826A5EA5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678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F095-6E22-4B5C-AEA9-A40FCDB15610}" type="datetime1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95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3E5C-15C0-4B6B-B12C-7C6DFF99C45F}" type="datetime1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387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22F7-F699-4C2B-BDE2-9160D401CE7E}" type="datetime1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5959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AE5F-B4FD-4FE7-9A4B-91B2E4C3FE97}" type="datetime1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781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1F89-6A3B-4FF2-905E-1C806BDC5FD7}" type="datetime1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1847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A41D-0620-4CEB-A688-01C3F639C6EF}" type="datetime1">
              <a:rPr lang="it-IT" smtClean="0"/>
              <a:t>03/12/2020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1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956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30D9-4431-4B68-9574-BC4AFAA30A86}" type="datetime1">
              <a:rPr lang="it-IT" smtClean="0"/>
              <a:t>03/12/2020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1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0173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B576B-16B7-4E02-8282-64D8DD0BD449}" type="datetime1">
              <a:rPr lang="it-IT" smtClean="0"/>
              <a:t>03/12/2020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1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1534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AEF-A121-4363-8C9B-DCB98099F8E5}" type="datetime1">
              <a:rPr lang="it-IT" smtClean="0"/>
              <a:t>03/12/2020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‹N›</a:t>
            </a:fld>
            <a:endParaRPr lang="en-US" dirty="0"/>
          </a:p>
        </p:txBody>
      </p:sp>
      <p:cxnSp>
        <p:nvCxnSpPr>
          <p:cNvPr id="7" name="Connettore diritto 6"/>
          <p:cNvCxnSpPr/>
          <p:nvPr userDrawn="1"/>
        </p:nvCxnSpPr>
        <p:spPr>
          <a:xfrm>
            <a:off x="353961" y="922658"/>
            <a:ext cx="11160000" cy="0"/>
          </a:xfrm>
          <a:prstGeom prst="line">
            <a:avLst/>
          </a:prstGeom>
          <a:ln w="3810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627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81C1-AE4C-4DFB-AB1C-3948EAF39EB0}" type="datetime1">
              <a:rPr lang="it-IT" smtClean="0"/>
              <a:t>03/12/2020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1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6810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C083-491E-4494-B68F-89C083FDAE5F}" type="datetime1">
              <a:rPr lang="it-IT" smtClean="0"/>
              <a:t>03/12/2020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1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09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68AEF-576F-4D11-9CE9-0543E5B888EF}" type="datetime1">
              <a:rPr lang="it-IT" smtClean="0"/>
              <a:t>03/12/2020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1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1100732" y="3980973"/>
            <a:ext cx="9626738" cy="776235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1" dirty="0">
              <a:solidFill>
                <a:srgbClr val="616E76"/>
              </a:solidFill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4021" y="5793606"/>
            <a:ext cx="12187978" cy="106439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990000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4021" y="5801228"/>
            <a:ext cx="12195498" cy="82318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Sottotitolo 2"/>
          <p:cNvSpPr txBox="1">
            <a:spLocks/>
          </p:cNvSpPr>
          <p:nvPr/>
        </p:nvSpPr>
        <p:spPr>
          <a:xfrm>
            <a:off x="-3499" y="6157119"/>
            <a:ext cx="12174618" cy="423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11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6" indent="0" algn="ctr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1" indent="0" algn="ctr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17" indent="0" algn="ctr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23" indent="0" algn="ctr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29" indent="0" algn="ctr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34" indent="0" algn="ctr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40" indent="0" algn="ctr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46" indent="0" algn="ctr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i="1" dirty="0" err="1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Webinar</a:t>
            </a:r>
            <a:r>
              <a:rPr lang="it-IT" sz="2000" b="1" i="1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 del 04 dicembre 2020 ore 11 - 13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5488" y="280296"/>
            <a:ext cx="1557225" cy="761201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305" y="179625"/>
            <a:ext cx="2228326" cy="970171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201" y="280296"/>
            <a:ext cx="2058309" cy="720409"/>
          </a:xfrm>
          <a:prstGeom prst="rect">
            <a:avLst/>
          </a:prstGeom>
        </p:spPr>
      </p:pic>
      <p:pic>
        <p:nvPicPr>
          <p:cNvPr id="13" name="Immagine 12" descr="Risultati immagini per Ponte">
            <a:extLst>
              <a:ext uri="{FF2B5EF4-FFF2-40B4-BE49-F238E27FC236}">
                <a16:creationId xmlns:a16="http://schemas.microsoft.com/office/drawing/2014/main" id="{F343B7D9-FAEC-434B-A86A-D7615501108A}"/>
              </a:ext>
            </a:extLst>
          </p:cNvPr>
          <p:cNvPicPr/>
          <p:nvPr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3684"/>
            <a:ext cx="12191999" cy="4659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8FBCEF99-348D-E049-9D51-0DEDFF49398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847" y="6113800"/>
            <a:ext cx="1638450" cy="599399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83508" y="1208078"/>
            <a:ext cx="12024982" cy="872312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>
                <a:solidFill>
                  <a:srgbClr val="990000"/>
                </a:solidFill>
              </a:rPr>
              <a:t>Fondazioni ITS e apprendistato di terzo livello:</a:t>
            </a:r>
            <a:br>
              <a:rPr lang="it-IT" sz="2800" b="1" dirty="0">
                <a:solidFill>
                  <a:srgbClr val="990000"/>
                </a:solidFill>
              </a:rPr>
            </a:br>
            <a:r>
              <a:rPr lang="it-IT" sz="2800" b="1" dirty="0">
                <a:solidFill>
                  <a:srgbClr val="990000"/>
                </a:solidFill>
              </a:rPr>
              <a:t>dati, criticità, buone pratiche e fattori determinanti per la diffusione </a:t>
            </a:r>
            <a:endParaRPr lang="it-IT" sz="2800" dirty="0">
              <a:solidFill>
                <a:srgbClr val="99000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2189C61-FCCD-5B44-B8FD-34F97B14AF5F}"/>
              </a:ext>
            </a:extLst>
          </p:cNvPr>
          <p:cNvSpPr txBox="1"/>
          <p:nvPr/>
        </p:nvSpPr>
        <p:spPr>
          <a:xfrm>
            <a:off x="288652" y="2165142"/>
            <a:ext cx="1159031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/>
              <a:t>Introduce</a:t>
            </a:r>
          </a:p>
          <a:p>
            <a:r>
              <a:rPr lang="it-IT" b="1" dirty="0">
                <a:solidFill>
                  <a:srgbClr val="990000"/>
                </a:solidFill>
              </a:rPr>
              <a:t>Raffaele </a:t>
            </a:r>
            <a:r>
              <a:rPr lang="it-IT" b="1" dirty="0" err="1">
                <a:solidFill>
                  <a:srgbClr val="990000"/>
                </a:solidFill>
              </a:rPr>
              <a:t>Ieva</a:t>
            </a:r>
            <a:r>
              <a:rPr lang="it-IT" dirty="0"/>
              <a:t>, Dirigente Formazione professionale, gestione FEG e crisi aziendali, ANPAL </a:t>
            </a:r>
          </a:p>
          <a:p>
            <a:endParaRPr lang="it-IT" sz="1000" b="1" i="1" dirty="0"/>
          </a:p>
          <a:p>
            <a:r>
              <a:rPr lang="it-IT" b="1" i="1" dirty="0"/>
              <a:t>Modera </a:t>
            </a:r>
            <a:endParaRPr lang="it-IT" dirty="0"/>
          </a:p>
          <a:p>
            <a:r>
              <a:rPr lang="it-IT" b="1" dirty="0">
                <a:solidFill>
                  <a:srgbClr val="990000"/>
                </a:solidFill>
              </a:rPr>
              <a:t>Tommaso </a:t>
            </a:r>
            <a:r>
              <a:rPr lang="it-IT" b="1" dirty="0" err="1">
                <a:solidFill>
                  <a:srgbClr val="990000"/>
                </a:solidFill>
              </a:rPr>
              <a:t>Cumbo</a:t>
            </a:r>
            <a:r>
              <a:rPr lang="it-IT" dirty="0"/>
              <a:t>, Responsabile Linea Interventi di qualificazione delle azioni di transizione nelle Università e negli ITS</a:t>
            </a:r>
          </a:p>
          <a:p>
            <a:endParaRPr lang="it-IT" sz="1000" b="1" i="1" dirty="0"/>
          </a:p>
          <a:p>
            <a:r>
              <a:rPr lang="it-IT" b="1" i="1" dirty="0"/>
              <a:t>Relatori </a:t>
            </a:r>
            <a:endParaRPr lang="it-IT" dirty="0"/>
          </a:p>
          <a:p>
            <a:r>
              <a:rPr lang="it-IT" b="1" dirty="0">
                <a:solidFill>
                  <a:srgbClr val="990000"/>
                </a:solidFill>
              </a:rPr>
              <a:t>Giulia Rellini</a:t>
            </a:r>
            <a:r>
              <a:rPr lang="it-IT" dirty="0"/>
              <a:t>, ANPAL Servizi, Interventi di qualificazione delle azioni di transizione nelle Università e negli ITS” </a:t>
            </a:r>
          </a:p>
          <a:p>
            <a:r>
              <a:rPr lang="it-IT" b="1" dirty="0">
                <a:solidFill>
                  <a:srgbClr val="990000"/>
                </a:solidFill>
              </a:rPr>
              <a:t>Pietro Viotti</a:t>
            </a:r>
            <a:r>
              <a:rPr lang="it-IT" dirty="0"/>
              <a:t>, Direzione Coesione sociale, Regione Piemonte </a:t>
            </a:r>
          </a:p>
          <a:p>
            <a:r>
              <a:rPr lang="it-IT" b="1" dirty="0">
                <a:solidFill>
                  <a:srgbClr val="990000"/>
                </a:solidFill>
              </a:rPr>
              <a:t>Ester </a:t>
            </a:r>
            <a:r>
              <a:rPr lang="it-IT" b="1" dirty="0" err="1">
                <a:solidFill>
                  <a:srgbClr val="990000"/>
                </a:solidFill>
              </a:rPr>
              <a:t>Iannis</a:t>
            </a:r>
            <a:r>
              <a:rPr lang="it-IT" dirty="0"/>
              <a:t>, Direttore della Fondazione MITS Nuove Tecnologie per il made in </a:t>
            </a:r>
            <a:r>
              <a:rPr lang="it-IT" dirty="0" err="1"/>
              <a:t>Italy</a:t>
            </a:r>
            <a:r>
              <a:rPr lang="it-IT" dirty="0"/>
              <a:t> di Udine </a:t>
            </a:r>
          </a:p>
          <a:p>
            <a:r>
              <a:rPr lang="it-IT" b="1" dirty="0">
                <a:solidFill>
                  <a:srgbClr val="990000"/>
                </a:solidFill>
              </a:rPr>
              <a:t>Marco De </a:t>
            </a:r>
            <a:r>
              <a:rPr lang="it-IT" b="1" dirty="0" err="1">
                <a:solidFill>
                  <a:srgbClr val="990000"/>
                </a:solidFill>
              </a:rPr>
              <a:t>Gasperis</a:t>
            </a:r>
            <a:r>
              <a:rPr lang="it-IT" b="1" dirty="0">
                <a:solidFill>
                  <a:srgbClr val="990000"/>
                </a:solidFill>
              </a:rPr>
              <a:t> </a:t>
            </a:r>
            <a:r>
              <a:rPr lang="it-IT" dirty="0"/>
              <a:t>e </a:t>
            </a:r>
            <a:r>
              <a:rPr lang="it-IT" b="1" dirty="0">
                <a:solidFill>
                  <a:srgbClr val="990000"/>
                </a:solidFill>
              </a:rPr>
              <a:t>Claudia </a:t>
            </a:r>
            <a:r>
              <a:rPr lang="it-IT" b="1" dirty="0" err="1">
                <a:solidFill>
                  <a:srgbClr val="990000"/>
                </a:solidFill>
              </a:rPr>
              <a:t>Gratton</a:t>
            </a:r>
            <a:r>
              <a:rPr lang="it-IT" dirty="0"/>
              <a:t>, Danieli Academy, Gruppo Danieli di Udine </a:t>
            </a:r>
          </a:p>
          <a:p>
            <a:r>
              <a:rPr lang="it-IT" b="1" dirty="0">
                <a:solidFill>
                  <a:srgbClr val="990000"/>
                </a:solidFill>
              </a:rPr>
              <a:t>Antonio Maffei</a:t>
            </a:r>
            <a:r>
              <a:rPr lang="it-IT" dirty="0"/>
              <a:t>, Direttore Fondazione ITS Nuove Tecnologie per il Made in </a:t>
            </a:r>
            <a:r>
              <a:rPr lang="it-IT" dirty="0" err="1"/>
              <a:t>Italy</a:t>
            </a:r>
            <a:r>
              <a:rPr lang="it-IT" dirty="0"/>
              <a:t> - Sistema Meccanica – Lanciano (CH) </a:t>
            </a:r>
          </a:p>
          <a:p>
            <a:r>
              <a:rPr lang="it-IT" b="1" dirty="0">
                <a:solidFill>
                  <a:srgbClr val="990000"/>
                </a:solidFill>
              </a:rPr>
              <a:t>Eugenio Gotti</a:t>
            </a:r>
            <a:r>
              <a:rPr lang="it-IT" dirty="0"/>
              <a:t>, Vicepresidente Gruppo PTSCLAS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82732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51EEEDF742B644B8CE55A47857B1BAC" ma:contentTypeVersion="6" ma:contentTypeDescription="Creare un nuovo documento." ma:contentTypeScope="" ma:versionID="d2ba5bc6aae1ae53c3a4b95cf3f8939e">
  <xsd:schema xmlns:xsd="http://www.w3.org/2001/XMLSchema" xmlns:xs="http://www.w3.org/2001/XMLSchema" xmlns:p="http://schemas.microsoft.com/office/2006/metadata/properties" xmlns:ns2="448d1ff3-94ff-47a4-ad98-c1c61aa39a7e" xmlns:ns3="27ac54f6-3dfc-48ed-ae81-05cf3d015af9" targetNamespace="http://schemas.microsoft.com/office/2006/metadata/properties" ma:root="true" ma:fieldsID="9f6561db338c5d29f1480faf8e06c50b" ns2:_="" ns3:_="">
    <xsd:import namespace="448d1ff3-94ff-47a4-ad98-c1c61aa39a7e"/>
    <xsd:import namespace="27ac54f6-3dfc-48ed-ae81-05cf3d015a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8d1ff3-94ff-47a4-ad98-c1c61aa39a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ac54f6-3dfc-48ed-ae81-05cf3d015af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61C42D-8C57-4F86-8A2F-AC7FF7041015}">
  <ds:schemaRefs>
    <ds:schemaRef ds:uri="http://www.w3.org/XML/1998/namespace"/>
    <ds:schemaRef ds:uri="http://purl.org/dc/terms/"/>
    <ds:schemaRef ds:uri="http://schemas.microsoft.com/office/2006/documentManagement/types"/>
    <ds:schemaRef ds:uri="448d1ff3-94ff-47a4-ad98-c1c61aa39a7e"/>
    <ds:schemaRef ds:uri="http://purl.org/dc/elements/1.1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27ac54f6-3dfc-48ed-ae81-05cf3d015af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1811F8B-F27F-41DB-9192-422100BEA5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8d1ff3-94ff-47a4-ad98-c1c61aa39a7e"/>
    <ds:schemaRef ds:uri="27ac54f6-3dfc-48ed-ae81-05cf3d015a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1D0A9A-AB50-4B98-B057-345DB70227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14737</TotalTime>
  <Words>149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 Thin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Ippolita Papale</dc:creator>
  <cp:lastModifiedBy>Tommaso Cumbo</cp:lastModifiedBy>
  <cp:revision>1273</cp:revision>
  <cp:lastPrinted>2019-05-31T09:35:47Z</cp:lastPrinted>
  <dcterms:created xsi:type="dcterms:W3CDTF">2015-10-22T08:34:58Z</dcterms:created>
  <dcterms:modified xsi:type="dcterms:W3CDTF">2020-12-03T09:57:23Z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0x010100E51EEEDF742B644B8CE55A47857B1BAC</vt:lpwstr>
  </property>
</Properties>
</file>